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4" r:id="rId2"/>
  </p:sldMasterIdLst>
  <p:sldIdLst>
    <p:sldId id="257" r:id="rId3"/>
    <p:sldId id="268" r:id="rId4"/>
    <p:sldId id="270" r:id="rId5"/>
    <p:sldId id="271" r:id="rId6"/>
    <p:sldId id="265" r:id="rId7"/>
    <p:sldId id="269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18"/>
    <p:restoredTop sz="94658"/>
  </p:normalViewPr>
  <p:slideViewPr>
    <p:cSldViewPr snapToGrid="0">
      <p:cViewPr varScale="1">
        <p:scale>
          <a:sx n="120" d="100"/>
          <a:sy n="120" d="100"/>
        </p:scale>
        <p:origin x="9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44B0F805-0C1A-1C58-9330-F3A8CE80EFAF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96000" y="762001"/>
            <a:ext cx="6096000" cy="609599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3356DD-31BE-F680-9C7C-10939374A1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1834030"/>
            <a:ext cx="9182100" cy="3216272"/>
          </a:xfrm>
        </p:spPr>
        <p:txBody>
          <a:bodyPr anchor="b"/>
          <a:lstStyle>
            <a:lvl1pPr algn="l">
              <a:defRPr sz="60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01FC5C-6A46-0DAD-C83C-E9F938C62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" y="5176910"/>
            <a:ext cx="9182100" cy="919089"/>
          </a:xfrm>
        </p:spPr>
        <p:txBody>
          <a:bodyPr/>
          <a:lstStyle>
            <a:lvl1pPr marL="0" indent="0" algn="l">
              <a:buNone/>
              <a:defRPr sz="2400" b="0" i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960268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867825-6E94-D543-4EC7-EC336BD4BB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1000" y="962526"/>
            <a:ext cx="4774337" cy="5133474"/>
          </a:xfrm>
        </p:spPr>
        <p:txBody>
          <a:bodyPr anchor="ctr" anchorCtr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C22EA7-7ACF-4305-CA45-E143D391B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48377" y="3429000"/>
            <a:ext cx="6462623" cy="2667000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FE4AF0-8B44-975C-46E4-D0FD0F673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8377" y="1984328"/>
            <a:ext cx="6462623" cy="1325563"/>
          </a:xfrm>
        </p:spPr>
        <p:txBody>
          <a:bodyPr anchor="b">
            <a:normAutofit/>
          </a:bodyPr>
          <a:lstStyle>
            <a:lvl1pPr>
              <a:defRPr sz="3200" b="1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08170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867825-6E94-D543-4EC7-EC336BD4BB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1000" y="2524538"/>
            <a:ext cx="11430000" cy="357146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C22EA7-7ACF-4305-CA45-E143D391B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0" y="1172817"/>
            <a:ext cx="5715000" cy="1351722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FE4AF0-8B44-975C-46E4-D0FD0F673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2" y="1172817"/>
            <a:ext cx="5562598" cy="1351722"/>
          </a:xfrm>
        </p:spPr>
        <p:txBody>
          <a:bodyPr anchor="t">
            <a:normAutofit/>
          </a:bodyPr>
          <a:lstStyle>
            <a:lvl1pPr>
              <a:defRPr sz="3200" b="1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424710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60C04460-0369-39E1-AC8D-B38903B30A3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902147" y="2564295"/>
            <a:ext cx="1729408" cy="172941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D02E2BDC-66CA-431B-CDBE-47064CEDC4E4}"/>
              </a:ext>
            </a:extLst>
          </p:cNvPr>
          <p:cNvSpPr txBox="1">
            <a:spLocks/>
          </p:cNvSpPr>
          <p:nvPr userDrawn="1"/>
        </p:nvSpPr>
        <p:spPr>
          <a:xfrm>
            <a:off x="381002" y="3471428"/>
            <a:ext cx="7391398" cy="5737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</a:lstStyle>
          <a:p>
            <a:r>
              <a:rPr lang="en-US" sz="2400" b="1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visit </a:t>
            </a:r>
            <a:r>
              <a:rPr lang="en-US" sz="2400" b="1" i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cydialogue.org</a:t>
            </a:r>
            <a:endParaRPr lang="en-US" sz="2400" b="1" i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BC1C973-B114-AAC2-1459-1ECE4875C144}"/>
              </a:ext>
            </a:extLst>
          </p:cNvPr>
          <p:cNvSpPr txBox="1">
            <a:spLocks/>
          </p:cNvSpPr>
          <p:nvPr userDrawn="1"/>
        </p:nvSpPr>
        <p:spPr>
          <a:xfrm>
            <a:off x="381002" y="2815820"/>
            <a:ext cx="7391398" cy="5737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</a:lstStyle>
          <a:p>
            <a:r>
              <a:rPr lang="en-US" sz="2800" b="0" i="0" dirty="0">
                <a:latin typeface="Open Sans Medium" panose="020B0606030504020204" pitchFamily="34" charset="0"/>
                <a:ea typeface="Open Sans Medium" panose="020B0606030504020204" pitchFamily="34" charset="0"/>
                <a:cs typeface="Open Sans Medium" panose="020B0606030504020204" pitchFamily="34" charset="0"/>
              </a:rPr>
              <a:t>Get more information on this topic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6186AB3-72D5-6BD9-38E9-AE7F3723AC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1001" y="6096000"/>
            <a:ext cx="2576874" cy="573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8953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867825-6E94-D543-4EC7-EC336BD4BB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110344" y="762000"/>
            <a:ext cx="4994740" cy="628518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C22EA7-7ACF-4305-CA45-E143D391B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62117" y="3105806"/>
            <a:ext cx="6548871" cy="2990194"/>
          </a:xfrm>
        </p:spPr>
        <p:txBody>
          <a:bodyPr anchor="b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F5BD05-57B2-FB12-AB81-1D681D5ADCCB}"/>
              </a:ext>
            </a:extLst>
          </p:cNvPr>
          <p:cNvCxnSpPr>
            <a:cxnSpLocks/>
          </p:cNvCxnSpPr>
          <p:nvPr userDrawn="1"/>
        </p:nvCxnSpPr>
        <p:spPr>
          <a:xfrm>
            <a:off x="4884408" y="762000"/>
            <a:ext cx="0" cy="72038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0681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867825-6E94-D543-4EC7-EC336BD4BB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036663" y="986588"/>
            <a:ext cx="4774337" cy="510941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C22EA7-7ACF-4305-CA45-E143D391B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81001" y="3429000"/>
            <a:ext cx="6468374" cy="2667000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FE4AF0-8B44-975C-46E4-D0FD0F673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1" y="1984328"/>
            <a:ext cx="6468374" cy="1325563"/>
          </a:xfrm>
        </p:spPr>
        <p:txBody>
          <a:bodyPr anchor="b">
            <a:normAutofit/>
          </a:bodyPr>
          <a:lstStyle>
            <a:lvl1pPr>
              <a:defRPr sz="3200" b="1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3333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867825-6E94-D543-4EC7-EC336BD4BB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1000" y="938462"/>
            <a:ext cx="4774337" cy="51575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C22EA7-7ACF-4305-CA45-E143D391B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31125" y="3429000"/>
            <a:ext cx="6479875" cy="2667000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FE4AF0-8B44-975C-46E4-D0FD0F673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1125" y="1984328"/>
            <a:ext cx="6479875" cy="1325563"/>
          </a:xfrm>
        </p:spPr>
        <p:txBody>
          <a:bodyPr anchor="b">
            <a:normAutofit/>
          </a:bodyPr>
          <a:lstStyle>
            <a:lvl1pPr>
              <a:defRPr sz="3200" b="1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55103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867825-6E94-D543-4EC7-EC336BD4BB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1000" y="2524538"/>
            <a:ext cx="11430000" cy="357146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C22EA7-7ACF-4305-CA45-E143D391B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0" y="1172817"/>
            <a:ext cx="5715000" cy="1351722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FE4AF0-8B44-975C-46E4-D0FD0F673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2" y="1172817"/>
            <a:ext cx="5562598" cy="1351722"/>
          </a:xfrm>
        </p:spPr>
        <p:txBody>
          <a:bodyPr anchor="t">
            <a:normAutofit/>
          </a:bodyPr>
          <a:lstStyle>
            <a:lvl1pPr>
              <a:defRPr sz="3200" b="1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3298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60C04460-0369-39E1-AC8D-B38903B30A3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902147" y="2564295"/>
            <a:ext cx="1729408" cy="172941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D02E2BDC-66CA-431B-CDBE-47064CEDC4E4}"/>
              </a:ext>
            </a:extLst>
          </p:cNvPr>
          <p:cNvSpPr txBox="1">
            <a:spLocks/>
          </p:cNvSpPr>
          <p:nvPr userDrawn="1"/>
        </p:nvSpPr>
        <p:spPr>
          <a:xfrm>
            <a:off x="381002" y="3471428"/>
            <a:ext cx="7391398" cy="5737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</a:lstStyle>
          <a:p>
            <a:r>
              <a:rPr lang="en-US" sz="2400" b="1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visit </a:t>
            </a:r>
            <a:r>
              <a:rPr lang="en-US" sz="2400" b="1" i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cydialogue.org</a:t>
            </a:r>
            <a:endParaRPr lang="en-US" sz="2400" b="1" i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BDE80F83-930A-B7DF-8472-89F5FF00E516}"/>
              </a:ext>
            </a:extLst>
          </p:cNvPr>
          <p:cNvSpPr txBox="1">
            <a:spLocks/>
          </p:cNvSpPr>
          <p:nvPr userDrawn="1"/>
        </p:nvSpPr>
        <p:spPr>
          <a:xfrm>
            <a:off x="381002" y="2815820"/>
            <a:ext cx="7391398" cy="5737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</a:lstStyle>
          <a:p>
            <a:r>
              <a:rPr lang="en-US" sz="2800" b="0" i="0" dirty="0">
                <a:latin typeface="Open Sans Medium" panose="020B0606030504020204" pitchFamily="34" charset="0"/>
                <a:ea typeface="Open Sans Medium" panose="020B0606030504020204" pitchFamily="34" charset="0"/>
                <a:cs typeface="Open Sans Medium" panose="020B0606030504020204" pitchFamily="34" charset="0"/>
              </a:rPr>
              <a:t>Get more information on this topic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E672431E-B255-25B5-977E-DF42D3D075D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1001" y="6096000"/>
            <a:ext cx="2576874" cy="573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415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356DD-31BE-F680-9C7C-10939374A1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1834030"/>
            <a:ext cx="9182100" cy="3216272"/>
          </a:xfrm>
        </p:spPr>
        <p:txBody>
          <a:bodyPr anchor="b"/>
          <a:lstStyle>
            <a:lvl1pPr algn="l">
              <a:defRPr sz="60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01FC5C-6A46-0DAD-C83C-E9F938C62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" y="5176910"/>
            <a:ext cx="9182100" cy="919089"/>
          </a:xfrm>
        </p:spPr>
        <p:txBody>
          <a:bodyPr/>
          <a:lstStyle>
            <a:lvl1pPr marL="0" indent="0" algn="l">
              <a:buNone/>
              <a:defRPr sz="2400" b="0" i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5BE610E-2FDF-52F7-DA2C-F8A1F10485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64000"/>
          </a:blip>
          <a:stretch>
            <a:fillRect/>
          </a:stretch>
        </p:blipFill>
        <p:spPr>
          <a:xfrm>
            <a:off x="6096000" y="-747865"/>
            <a:ext cx="8953500" cy="895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4790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C22EA7-7ACF-4305-CA45-E143D391B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93103" y="3105806"/>
            <a:ext cx="6617885" cy="2990194"/>
          </a:xfrm>
        </p:spPr>
        <p:txBody>
          <a:bodyPr anchor="b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F5BD05-57B2-FB12-AB81-1D681D5ADCCB}"/>
              </a:ext>
            </a:extLst>
          </p:cNvPr>
          <p:cNvCxnSpPr>
            <a:cxnSpLocks/>
          </p:cNvCxnSpPr>
          <p:nvPr userDrawn="1"/>
        </p:nvCxnSpPr>
        <p:spPr>
          <a:xfrm>
            <a:off x="4884408" y="762000"/>
            <a:ext cx="0" cy="72038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9E2C7023-CBE9-C3C6-90C5-D3AC9D57E6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64000"/>
          </a:blip>
          <a:stretch>
            <a:fillRect/>
          </a:stretch>
        </p:blipFill>
        <p:spPr>
          <a:xfrm>
            <a:off x="-1967230" y="756306"/>
            <a:ext cx="6851638" cy="685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8255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867825-6E94-D543-4EC7-EC336BD4BB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036663" y="938462"/>
            <a:ext cx="4774337" cy="51575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C22EA7-7ACF-4305-CA45-E143D391B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81000" y="3429000"/>
            <a:ext cx="6416615" cy="2667000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FE4AF0-8B44-975C-46E4-D0FD0F673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984328"/>
            <a:ext cx="6416615" cy="1325563"/>
          </a:xfrm>
        </p:spPr>
        <p:txBody>
          <a:bodyPr anchor="b">
            <a:normAutofit/>
          </a:bodyPr>
          <a:lstStyle>
            <a:lvl1pPr>
              <a:defRPr sz="3200" b="1" i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93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sv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sv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77DF2E-0555-8A2B-1E43-1312418F1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72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7BCD2A-8CB7-1912-EA5A-A689C898A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554941"/>
            <a:ext cx="10515600" cy="35410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101D54F5-4DFB-80AF-10EC-450DDC6C7EA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6018" y="-301347"/>
            <a:ext cx="1919288" cy="127952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5FE8924-63C2-A706-D8CB-E7136FB662CD}"/>
              </a:ext>
            </a:extLst>
          </p:cNvPr>
          <p:cNvSpPr txBox="1"/>
          <p:nvPr userDrawn="1"/>
        </p:nvSpPr>
        <p:spPr>
          <a:xfrm>
            <a:off x="9911121" y="138287"/>
            <a:ext cx="189987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Peace Processes</a:t>
            </a:r>
          </a:p>
          <a:p>
            <a:pPr algn="r"/>
            <a:r>
              <a:rPr lang="en-US" sz="1100" b="1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Shared Knowledge Series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B28B904-CF29-4FCC-53F8-832251F07D5B}"/>
              </a:ext>
            </a:extLst>
          </p:cNvPr>
          <p:cNvCxnSpPr>
            <a:cxnSpLocks/>
          </p:cNvCxnSpPr>
          <p:nvPr userDrawn="1"/>
        </p:nvCxnSpPr>
        <p:spPr>
          <a:xfrm>
            <a:off x="-201706" y="775447"/>
            <a:ext cx="1269381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0933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60" r:id="rId3"/>
    <p:sldLayoutId id="2147483661" r:id="rId4"/>
    <p:sldLayoutId id="2147483662" r:id="rId5"/>
    <p:sldLayoutId id="214748366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77DF2E-0555-8A2B-1E43-1312418F1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72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7BCD2A-8CB7-1912-EA5A-A689C898A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554941"/>
            <a:ext cx="10515600" cy="35410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101D54F5-4DFB-80AF-10EC-450DDC6C7EA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6018" y="-301347"/>
            <a:ext cx="1919288" cy="127952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5FE8924-63C2-A706-D8CB-E7136FB662CD}"/>
              </a:ext>
            </a:extLst>
          </p:cNvPr>
          <p:cNvSpPr txBox="1"/>
          <p:nvPr userDrawn="1"/>
        </p:nvSpPr>
        <p:spPr>
          <a:xfrm>
            <a:off x="9911121" y="138287"/>
            <a:ext cx="189987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Peace Processes</a:t>
            </a:r>
          </a:p>
          <a:p>
            <a:pPr algn="r"/>
            <a:r>
              <a:rPr lang="en-US" sz="1100" b="1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Shared Knowledge Series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B28B904-CF29-4FCC-53F8-832251F07D5B}"/>
              </a:ext>
            </a:extLst>
          </p:cNvPr>
          <p:cNvCxnSpPr>
            <a:cxnSpLocks/>
          </p:cNvCxnSpPr>
          <p:nvPr userDrawn="1"/>
        </p:nvCxnSpPr>
        <p:spPr>
          <a:xfrm>
            <a:off x="-201706" y="775447"/>
            <a:ext cx="1269381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11784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D8C37-47D8-BDF6-86BC-445C212C6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E05B2-CE66-286F-D26B-82EB592ADE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Structuring Inclusivity: South Africa’s Path to Peace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E8D8BA-70B3-7611-1595-51F8CEB40F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Deep structural problems cannot be solved without a transformation of relationships. And this requires a deliberate focus on process design.</a:t>
            </a:r>
          </a:p>
        </p:txBody>
      </p:sp>
    </p:spTree>
    <p:extLst>
      <p:ext uri="{BB962C8B-B14F-4D97-AF65-F5344CB8AC3E}">
        <p14:creationId xmlns:p14="http://schemas.microsoft.com/office/powerpoint/2010/main" val="199583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DC512B-CD58-8A7C-084E-4C6BFA30453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Apartheid left South Africa deeply divided—defined by exclusion and racial domination. A small minority ruled over a majority that was silenced and shut out. The peace process was deliberately designed to change this: to bring all political actors into an inclusive shared political space.</a:t>
            </a:r>
          </a:p>
        </p:txBody>
      </p:sp>
    </p:spTree>
    <p:extLst>
      <p:ext uri="{BB962C8B-B14F-4D97-AF65-F5344CB8AC3E}">
        <p14:creationId xmlns:p14="http://schemas.microsoft.com/office/powerpoint/2010/main" val="1058813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709C2-1CF9-9E9B-57AB-F03622B53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3732B0E-FEA4-CCB9-2596-37FF439152D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1100" dirty="0"/>
              <a:t>The negotiation process brought all political actors to the table. This created complexity. The process was structured to manage it. It introduced self-mediation mechanisms to break deadlocks, to build consensus and move negotiations forward. The negotiations led to a framework agreement endorsed by all the parties.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83893886-992C-51CA-07AD-28F5C85D8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Managing Conflict </a:t>
            </a:r>
            <a:br>
              <a:rPr lang="en-US" dirty="0"/>
            </a:br>
            <a:r>
              <a:rPr lang="en-US" dirty="0"/>
              <a:t>through International Mediation</a:t>
            </a:r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24DD1943-6C95-F314-8CFA-83E04FEB3F83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-99005" t="-4441" r="-99005" b="-4441"/>
          <a:stretch>
            <a:fillRect/>
          </a:stretch>
        </p:blipFill>
        <p:spPr>
          <a:xfrm>
            <a:off x="381000" y="2524538"/>
            <a:ext cx="11430000" cy="357146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45B896B-9572-3BB5-2F40-351230D526F7}"/>
              </a:ext>
            </a:extLst>
          </p:cNvPr>
          <p:cNvSpPr txBox="1"/>
          <p:nvPr/>
        </p:nvSpPr>
        <p:spPr>
          <a:xfrm>
            <a:off x="7810500" y="2524538"/>
            <a:ext cx="2819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>
                <a:latin typeface="Open Sans Medium" panose="020B0606030504020204" pitchFamily="34" charset="0"/>
                <a:ea typeface="Open Sans Medium" panose="020B0606030504020204" pitchFamily="34" charset="0"/>
                <a:cs typeface="Open Sans Medium" panose="020B0606030504020204" pitchFamily="34" charset="0"/>
              </a:rPr>
              <a:t>Technical Committees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F49C8E-9462-3FF1-9273-809F1BE982A7}"/>
              </a:ext>
            </a:extLst>
          </p:cNvPr>
          <p:cNvSpPr txBox="1"/>
          <p:nvPr/>
        </p:nvSpPr>
        <p:spPr>
          <a:xfrm>
            <a:off x="7810500" y="2893870"/>
            <a:ext cx="2819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Mechanism to generate options </a:t>
            </a:r>
            <a:b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through the one-text methodology</a:t>
            </a:r>
            <a:b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Each composed of </a:t>
            </a:r>
            <a:b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5-6 non-party political experts</a:t>
            </a:r>
            <a:b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trusted by all the parties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0428527-4354-659D-52C6-597613804D8C}"/>
              </a:ext>
            </a:extLst>
          </p:cNvPr>
          <p:cNvSpPr txBox="1"/>
          <p:nvPr/>
        </p:nvSpPr>
        <p:spPr>
          <a:xfrm>
            <a:off x="7810500" y="4556538"/>
            <a:ext cx="2819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>
                <a:latin typeface="Open Sans Medium" panose="020B0606030504020204" pitchFamily="34" charset="0"/>
                <a:ea typeface="Open Sans Medium" panose="020B0606030504020204" pitchFamily="34" charset="0"/>
                <a:cs typeface="Open Sans Medium" panose="020B0606030504020204" pitchFamily="34" charset="0"/>
              </a:rPr>
              <a:t>Planning Committee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B93024C-1F7B-6E01-3411-7AB435F2282E}"/>
              </a:ext>
            </a:extLst>
          </p:cNvPr>
          <p:cNvSpPr txBox="1"/>
          <p:nvPr/>
        </p:nvSpPr>
        <p:spPr>
          <a:xfrm>
            <a:off x="7810500" y="4925870"/>
            <a:ext cx="2819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Deadlock breaking &amp; consensus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building mechanism</a:t>
            </a:r>
          </a:p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 negotiators 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appointed by 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agreement of all parties based 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 their ability to ﬁnd consensus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E4D1741-E2A3-D1C4-256F-DFF9EAC56EA2}"/>
              </a:ext>
            </a:extLst>
          </p:cNvPr>
          <p:cNvSpPr txBox="1"/>
          <p:nvPr/>
        </p:nvSpPr>
        <p:spPr>
          <a:xfrm>
            <a:off x="1803400" y="3970271"/>
            <a:ext cx="2819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>
                <a:latin typeface="Open Sans Medium" panose="020B0606030504020204" pitchFamily="34" charset="0"/>
                <a:ea typeface="Open Sans Medium" panose="020B0606030504020204" pitchFamily="34" charset="0"/>
                <a:cs typeface="Open Sans Medium" panose="020B0606030504020204" pitchFamily="34" charset="0"/>
              </a:rPr>
              <a:t>Negotiating Council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D5DBA99-655D-6972-9B7F-2D69F25E4137}"/>
              </a:ext>
            </a:extLst>
          </p:cNvPr>
          <p:cNvSpPr txBox="1"/>
          <p:nvPr/>
        </p:nvSpPr>
        <p:spPr>
          <a:xfrm>
            <a:off x="1803400" y="4339603"/>
            <a:ext cx="281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All party negotiating forum</a:t>
            </a:r>
            <a:br>
              <a:rPr lang="en-US" sz="1200" dirty="0"/>
            </a:br>
            <a:r>
              <a:rPr lang="en-US" sz="1200" b="1" dirty="0"/>
              <a:t>26 parties with 2 negotiators</a:t>
            </a:r>
            <a:br>
              <a:rPr lang="en-US" sz="1200" dirty="0"/>
            </a:br>
            <a:r>
              <a:rPr lang="en-US" sz="1200" dirty="0"/>
              <a:t>from each party with at least </a:t>
            </a:r>
            <a:br>
              <a:rPr lang="en-US" sz="1200" dirty="0"/>
            </a:br>
            <a:r>
              <a:rPr lang="en-US" sz="1200" dirty="0"/>
              <a:t>1 woman + 2 advisers 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92D1B98-D482-DA08-8103-480618CC09CC}"/>
              </a:ext>
            </a:extLst>
          </p:cNvPr>
          <p:cNvSpPr txBox="1"/>
          <p:nvPr/>
        </p:nvSpPr>
        <p:spPr>
          <a:xfrm>
            <a:off x="558800" y="2903471"/>
            <a:ext cx="2819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Open Sans Medium" panose="020B0606030504020204" pitchFamily="34" charset="0"/>
                <a:ea typeface="Open Sans Medium" panose="020B0606030504020204" pitchFamily="34" charset="0"/>
                <a:cs typeface="Open Sans Medium" panose="020B0606030504020204" pitchFamily="34" charset="0"/>
              </a:rPr>
              <a:t>Multi party negotiating process</a:t>
            </a:r>
          </a:p>
        </p:txBody>
      </p:sp>
    </p:spTree>
    <p:extLst>
      <p:ext uri="{BB962C8B-B14F-4D97-AF65-F5344CB8AC3E}">
        <p14:creationId xmlns:p14="http://schemas.microsoft.com/office/powerpoint/2010/main" val="21551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BD94A95D-96C0-13B4-CCF5-FDC425180C7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-874" r="-54684" b="-66261"/>
          <a:stretch>
            <a:fillRect/>
          </a:stretch>
        </p:blipFill>
        <p:spPr>
          <a:xfrm>
            <a:off x="381000" y="1573462"/>
            <a:ext cx="4774337" cy="5157537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FC353-4467-358F-42C2-D857401F1C0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Following the endorsement of the framework agreement and the first elections, the Constitutional Assembly invited all South Africans to contribute in shaping the final constitution. The result was a Constitution that every South African could trust and see themselves in.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351F5C7-4715-A59B-3796-30F3AE6E8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Widening Inclusivity &amp; Drafting the Constitution</a:t>
            </a:r>
          </a:p>
        </p:txBody>
      </p:sp>
      <p:sp>
        <p:nvSpPr>
          <p:cNvPr id="6" name="TextBox 12">
            <a:extLst>
              <a:ext uri="{FF2B5EF4-FFF2-40B4-BE49-F238E27FC236}">
                <a16:creationId xmlns:a16="http://schemas.microsoft.com/office/drawing/2014/main" id="{145B896B-9572-3BB5-2F40-351230D526F7}"/>
              </a:ext>
            </a:extLst>
          </p:cNvPr>
          <p:cNvSpPr txBox="1"/>
          <p:nvPr/>
        </p:nvSpPr>
        <p:spPr>
          <a:xfrm>
            <a:off x="533400" y="1890811"/>
            <a:ext cx="195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i="1" dirty="0">
                <a:latin typeface="Open Sans Medium" panose="020B0606030504020204" pitchFamily="34" charset="0"/>
                <a:ea typeface="Open Sans Medium" panose="020B0606030504020204" pitchFamily="34" charset="0"/>
                <a:cs typeface="Open Sans Medium" panose="020B0606030504020204" pitchFamily="34" charset="0"/>
              </a:rPr>
              <a:t>+2M of South</a:t>
            </a:r>
          </a:p>
          <a:p>
            <a:pPr algn="ctr"/>
            <a:r>
              <a:rPr lang="en-US" sz="1400" i="1" dirty="0">
                <a:latin typeface="Open Sans Medium" panose="020B0606030504020204" pitchFamily="34" charset="0"/>
                <a:ea typeface="Open Sans Medium" panose="020B0606030504020204" pitchFamily="34" charset="0"/>
                <a:cs typeface="Open Sans Medium" panose="020B0606030504020204" pitchFamily="34" charset="0"/>
              </a:rPr>
              <a:t>    Africans</a:t>
            </a:r>
          </a:p>
        </p:txBody>
      </p:sp>
      <p:sp>
        <p:nvSpPr>
          <p:cNvPr id="7" name="TextBox 12">
            <a:extLst>
              <a:ext uri="{FF2B5EF4-FFF2-40B4-BE49-F238E27FC236}">
                <a16:creationId xmlns:a16="http://schemas.microsoft.com/office/drawing/2014/main" id="{5064394F-75BF-6194-7F3F-724D080BAE56}"/>
              </a:ext>
            </a:extLst>
          </p:cNvPr>
          <p:cNvSpPr txBox="1"/>
          <p:nvPr/>
        </p:nvSpPr>
        <p:spPr>
          <a:xfrm>
            <a:off x="1181100" y="2538511"/>
            <a:ext cx="195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i="1" dirty="0">
                <a:latin typeface="Open Sans Medium" panose="020B0606030504020204" pitchFamily="34" charset="0"/>
                <a:ea typeface="Open Sans Medium" panose="020B0606030504020204" pitchFamily="34" charset="0"/>
                <a:cs typeface="Open Sans Medium" panose="020B0606030504020204" pitchFamily="34" charset="0"/>
              </a:rPr>
              <a:t>Parties outside</a:t>
            </a:r>
          </a:p>
          <a:p>
            <a:pPr algn="ctr"/>
            <a:r>
              <a:rPr lang="en-US" sz="1400" i="1" dirty="0">
                <a:latin typeface="Open Sans Medium" panose="020B0606030504020204" pitchFamily="34" charset="0"/>
                <a:ea typeface="Open Sans Medium" panose="020B0606030504020204" pitchFamily="34" charset="0"/>
                <a:cs typeface="Open Sans Medium" panose="020B0606030504020204" pitchFamily="34" charset="0"/>
              </a:rPr>
              <a:t>  the assembly</a:t>
            </a: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id="{398E7EE9-F9D0-29AE-9695-8CAC67581EF2}"/>
              </a:ext>
            </a:extLst>
          </p:cNvPr>
          <p:cNvSpPr txBox="1"/>
          <p:nvPr/>
        </p:nvSpPr>
        <p:spPr>
          <a:xfrm>
            <a:off x="1841500" y="3379080"/>
            <a:ext cx="1371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i="1" dirty="0">
                <a:solidFill>
                  <a:schemeClr val="bg1"/>
                </a:solidFill>
                <a:latin typeface="Open Sans Medium" panose="020B0606030504020204" pitchFamily="34" charset="0"/>
                <a:ea typeface="Open Sans Medium" panose="020B0606030504020204" pitchFamily="34" charset="0"/>
                <a:cs typeface="Open Sans Medium" panose="020B0606030504020204" pitchFamily="34" charset="0"/>
              </a:rPr>
              <a:t> Elected</a:t>
            </a:r>
          </a:p>
          <a:p>
            <a:pPr algn="ctr"/>
            <a:r>
              <a:rPr lang="en-US" sz="1400" i="1" dirty="0">
                <a:solidFill>
                  <a:schemeClr val="bg1"/>
                </a:solidFill>
                <a:latin typeface="Open Sans Medium" panose="020B0606030504020204" pitchFamily="34" charset="0"/>
                <a:ea typeface="Open Sans Medium" panose="020B0606030504020204" pitchFamily="34" charset="0"/>
                <a:cs typeface="Open Sans Medium" panose="020B0606030504020204" pitchFamily="34" charset="0"/>
              </a:rPr>
              <a:t>Constitutional</a:t>
            </a:r>
          </a:p>
          <a:p>
            <a:pPr algn="ctr"/>
            <a:r>
              <a:rPr lang="en-US" sz="1400" i="1" dirty="0">
                <a:solidFill>
                  <a:schemeClr val="bg1"/>
                </a:solidFill>
                <a:latin typeface="Open Sans Medium" panose="020B0606030504020204" pitchFamily="34" charset="0"/>
                <a:ea typeface="Open Sans Medium" panose="020B0606030504020204" pitchFamily="34" charset="0"/>
                <a:cs typeface="Open Sans Medium" panose="020B0606030504020204" pitchFamily="34" charset="0"/>
              </a:rPr>
              <a:t>    Assembly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DD00B077-0B0C-21EB-5C8B-FEEA019416D1}"/>
              </a:ext>
            </a:extLst>
          </p:cNvPr>
          <p:cNvSpPr/>
          <p:nvPr/>
        </p:nvSpPr>
        <p:spPr>
          <a:xfrm>
            <a:off x="2667000" y="4867349"/>
            <a:ext cx="2362200" cy="482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i="1" dirty="0">
                <a:latin typeface="Open Sans Medium" panose="020B0606030504020204" pitchFamily="34" charset="0"/>
                <a:ea typeface="Open Sans Medium" panose="020B0606030504020204" pitchFamily="34" charset="0"/>
                <a:cs typeface="Open Sans Medium" panose="020B0606030504020204" pitchFamily="34" charset="0"/>
              </a:rPr>
              <a:t>Constitution</a:t>
            </a:r>
          </a:p>
        </p:txBody>
      </p:sp>
    </p:spTree>
    <p:extLst>
      <p:ext uri="{BB962C8B-B14F-4D97-AF65-F5344CB8AC3E}">
        <p14:creationId xmlns:p14="http://schemas.microsoft.com/office/powerpoint/2010/main" val="1841502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0EF4F98C-5F4B-2E80-DBD3-24AF8ECCA8B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-50" t="6750" b="-33300"/>
          <a:stretch>
            <a:fillRect/>
          </a:stretch>
        </p:blipFill>
        <p:spPr>
          <a:xfrm>
            <a:off x="381000" y="2524538"/>
            <a:ext cx="11430000" cy="3571461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06578DA-A452-35EB-F0CD-9188527189C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The peace process unfolded in three deliberate stages, each building on the last and giving every political actor and every South African a role and a voice.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3B16D1EF-ABB0-AE72-C03B-074D6CB6C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Process of Transformation: </a:t>
            </a:r>
            <a:br>
              <a:rPr lang="en-US" dirty="0"/>
            </a:br>
            <a:r>
              <a:rPr lang="en-US" dirty="0"/>
              <a:t>A Self-Mediated Journey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10DFD7A-F602-477E-9032-21312D724E13}"/>
              </a:ext>
            </a:extLst>
          </p:cNvPr>
          <p:cNvSpPr txBox="1"/>
          <p:nvPr/>
        </p:nvSpPr>
        <p:spPr>
          <a:xfrm>
            <a:off x="2273300" y="4611374"/>
            <a:ext cx="1460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Open Sans Medium" panose="020B0606030504020204" pitchFamily="34" charset="0"/>
                <a:ea typeface="Open Sans Medium" panose="020B0606030504020204" pitchFamily="34" charset="0"/>
                <a:cs typeface="Open Sans Medium" panose="020B0606030504020204" pitchFamily="34" charset="0"/>
              </a:rPr>
              <a:t>The National</a:t>
            </a:r>
            <a:br>
              <a:rPr lang="en-US" sz="1400" i="1" dirty="0">
                <a:latin typeface="Open Sans Medium" panose="020B0606030504020204" pitchFamily="34" charset="0"/>
                <a:ea typeface="Open Sans Medium" panose="020B0606030504020204" pitchFamily="34" charset="0"/>
                <a:cs typeface="Open Sans Medium" panose="020B0606030504020204" pitchFamily="34" charset="0"/>
              </a:rPr>
            </a:br>
            <a:r>
              <a:rPr lang="en-US" sz="1400" i="1" dirty="0">
                <a:latin typeface="Open Sans Medium" panose="020B0606030504020204" pitchFamily="34" charset="0"/>
                <a:ea typeface="Open Sans Medium" panose="020B0606030504020204" pitchFamily="34" charset="0"/>
                <a:cs typeface="Open Sans Medium" panose="020B0606030504020204" pitchFamily="34" charset="0"/>
              </a:rPr>
              <a:t>Peace Accord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8C1D062-4436-64BC-365C-0D33EBFC8D5E}"/>
              </a:ext>
            </a:extLst>
          </p:cNvPr>
          <p:cNvSpPr txBox="1"/>
          <p:nvPr/>
        </p:nvSpPr>
        <p:spPr>
          <a:xfrm>
            <a:off x="2273300" y="5134594"/>
            <a:ext cx="20955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Created national,</a:t>
            </a:r>
            <a:b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regional, and local</a:t>
            </a:r>
            <a:b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structures to manage</a:t>
            </a:r>
            <a:b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violence and support</a:t>
            </a:r>
            <a:b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dialogue.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F4DA6CE-F6B8-D82A-BBA9-33D7CEA4FB6A}"/>
              </a:ext>
            </a:extLst>
          </p:cNvPr>
          <p:cNvSpPr txBox="1"/>
          <p:nvPr/>
        </p:nvSpPr>
        <p:spPr>
          <a:xfrm>
            <a:off x="2273300" y="4333462"/>
            <a:ext cx="1460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1991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F505209-2683-5D2A-A753-3CE271EE5B9F}"/>
              </a:ext>
            </a:extLst>
          </p:cNvPr>
          <p:cNvSpPr txBox="1"/>
          <p:nvPr/>
        </p:nvSpPr>
        <p:spPr>
          <a:xfrm>
            <a:off x="5753100" y="5017774"/>
            <a:ext cx="2070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Open Sans Medium" panose="020B0606030504020204" pitchFamily="34" charset="0"/>
                <a:ea typeface="Open Sans Medium" panose="020B0606030504020204" pitchFamily="34" charset="0"/>
                <a:cs typeface="Open Sans Medium" panose="020B0606030504020204" pitchFamily="34" charset="0"/>
              </a:rPr>
              <a:t>Multi-Party</a:t>
            </a:r>
          </a:p>
          <a:p>
            <a:r>
              <a:rPr lang="en-US" sz="1400" i="1" dirty="0">
                <a:latin typeface="Open Sans Medium" panose="020B0606030504020204" pitchFamily="34" charset="0"/>
                <a:ea typeface="Open Sans Medium" panose="020B0606030504020204" pitchFamily="34" charset="0"/>
                <a:cs typeface="Open Sans Medium" panose="020B0606030504020204" pitchFamily="34" charset="0"/>
              </a:rPr>
              <a:t>Negotiation Process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AB4386D-7CBF-ECDD-1F04-A1B2AF6C2CD2}"/>
              </a:ext>
            </a:extLst>
          </p:cNvPr>
          <p:cNvSpPr txBox="1"/>
          <p:nvPr/>
        </p:nvSpPr>
        <p:spPr>
          <a:xfrm>
            <a:off x="5753100" y="5540994"/>
            <a:ext cx="20955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Negotiated the</a:t>
            </a:r>
            <a:b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framework for a new</a:t>
            </a:r>
            <a:b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democratic South Africa</a:t>
            </a:r>
            <a:b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 led to the ﬁrst</a:t>
            </a:r>
            <a:b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democratic elections.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EB64B50-3999-44A3-74B7-1462A255CFD0}"/>
              </a:ext>
            </a:extLst>
          </p:cNvPr>
          <p:cNvSpPr txBox="1"/>
          <p:nvPr/>
        </p:nvSpPr>
        <p:spPr>
          <a:xfrm>
            <a:off x="5753100" y="4739862"/>
            <a:ext cx="1460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1994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6923DA0-6CC5-1699-1B59-9E262669C78F}"/>
              </a:ext>
            </a:extLst>
          </p:cNvPr>
          <p:cNvSpPr txBox="1"/>
          <p:nvPr/>
        </p:nvSpPr>
        <p:spPr>
          <a:xfrm>
            <a:off x="8699500" y="5017774"/>
            <a:ext cx="2095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>
                <a:latin typeface="Open Sans Medium" panose="020B0606030504020204" pitchFamily="34" charset="0"/>
                <a:ea typeface="Open Sans Medium" panose="020B0606030504020204" pitchFamily="34" charset="0"/>
                <a:cs typeface="Open Sans Medium" panose="020B0606030504020204" pitchFamily="34" charset="0"/>
              </a:rPr>
              <a:t>The Constitutional</a:t>
            </a:r>
          </a:p>
          <a:p>
            <a:pPr algn="r"/>
            <a:r>
              <a:rPr lang="en-US" sz="1400" i="1" dirty="0">
                <a:latin typeface="Open Sans Medium" panose="020B0606030504020204" pitchFamily="34" charset="0"/>
                <a:ea typeface="Open Sans Medium" panose="020B0606030504020204" pitchFamily="34" charset="0"/>
                <a:cs typeface="Open Sans Medium" panose="020B0606030504020204" pitchFamily="34" charset="0"/>
              </a:rPr>
              <a:t>Assembly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2C78E44-AE0B-66B1-5C59-4C03A6E5BA52}"/>
              </a:ext>
            </a:extLst>
          </p:cNvPr>
          <p:cNvSpPr txBox="1"/>
          <p:nvPr/>
        </p:nvSpPr>
        <p:spPr>
          <a:xfrm>
            <a:off x="8699500" y="5540994"/>
            <a:ext cx="2095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Negotiated through the</a:t>
            </a:r>
          </a:p>
          <a:p>
            <a:pPr algn="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Constitutional Assembly</a:t>
            </a:r>
          </a:p>
          <a:p>
            <a:pPr algn="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with input from millions</a:t>
            </a:r>
          </a:p>
          <a:p>
            <a:pPr algn="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    of South Africans.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758230D-8C41-F62C-1285-9DAE1C581462}"/>
              </a:ext>
            </a:extLst>
          </p:cNvPr>
          <p:cNvSpPr txBox="1"/>
          <p:nvPr/>
        </p:nvSpPr>
        <p:spPr>
          <a:xfrm>
            <a:off x="9334500" y="4739862"/>
            <a:ext cx="1460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i="1" dirty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1996</a:t>
            </a:r>
          </a:p>
        </p:txBody>
      </p:sp>
    </p:spTree>
    <p:extLst>
      <p:ext uri="{BB962C8B-B14F-4D97-AF65-F5344CB8AC3E}">
        <p14:creationId xmlns:p14="http://schemas.microsoft.com/office/powerpoint/2010/main" val="1541030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D2C745-9BEB-CB99-F29D-BCD30FCB6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27FC7F-6180-B3CB-ED3E-17AB91B2A72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South Africa’s process was more than a negotiation. It was a process of self-mediation that structured inclusivity and transformed relationships, becoming a lasting symbol of South Africa’s transition from apartheid to democracy.</a:t>
            </a:r>
          </a:p>
        </p:txBody>
      </p:sp>
    </p:spTree>
    <p:extLst>
      <p:ext uri="{BB962C8B-B14F-4D97-AF65-F5344CB8AC3E}">
        <p14:creationId xmlns:p14="http://schemas.microsoft.com/office/powerpoint/2010/main" val="1841266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5140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rgbClr val="305D53"/>
      </a:dk1>
      <a:lt1>
        <a:srgbClr val="E6E6E6"/>
      </a:lt1>
      <a:dk2>
        <a:srgbClr val="305D53"/>
      </a:dk2>
      <a:lt2>
        <a:srgbClr val="E6E6E6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Custom 3">
      <a:dk1>
        <a:srgbClr val="305D53"/>
      </a:dk1>
      <a:lt1>
        <a:srgbClr val="E6E6E6"/>
      </a:lt1>
      <a:dk2>
        <a:srgbClr val="305D53"/>
      </a:dk2>
      <a:lt2>
        <a:srgbClr val="E6E6E6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1785</TotalTime>
  <Words>426</Words>
  <Application>Microsoft Macintosh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Open Sans</vt:lpstr>
      <vt:lpstr>Open Sans Extrabold</vt:lpstr>
      <vt:lpstr>Open Sans Medium</vt:lpstr>
      <vt:lpstr>Open Sans Semibold</vt:lpstr>
      <vt:lpstr>Office Theme</vt:lpstr>
      <vt:lpstr>1_Office Theme</vt:lpstr>
      <vt:lpstr>Structuring Inclusivity: South Africa’s Path to Peace</vt:lpstr>
      <vt:lpstr>PowerPoint Presentation</vt:lpstr>
      <vt:lpstr>Managing Conflict  through International Mediation</vt:lpstr>
      <vt:lpstr>Widening Inclusivity &amp; Drafting the Constitution</vt:lpstr>
      <vt:lpstr>A Process of Transformation:  A Self-Mediated Journey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Bertolotti, Giulio (The Visual Agency)</dc:creator>
  <cp:lastModifiedBy>Daniela Maria Kefalas</cp:lastModifiedBy>
  <cp:revision>9</cp:revision>
  <dcterms:created xsi:type="dcterms:W3CDTF">2025-07-24T08:40:02Z</dcterms:created>
  <dcterms:modified xsi:type="dcterms:W3CDTF">2026-04-29T09:05:59Z</dcterms:modified>
</cp:coreProperties>
</file>