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4" r:id="rId2"/>
  </p:sldMasterIdLst>
  <p:sldIdLst>
    <p:sldId id="257" r:id="rId3"/>
    <p:sldId id="265" r:id="rId4"/>
    <p:sldId id="266" r:id="rId5"/>
    <p:sldId id="260" r:id="rId6"/>
    <p:sldId id="267" r:id="rId7"/>
    <p:sldId id="268" r:id="rId8"/>
    <p:sldId id="259"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65"/>
    <p:restoredTop sz="94633"/>
  </p:normalViewPr>
  <p:slideViewPr>
    <p:cSldViewPr snapToGrid="0">
      <p:cViewPr>
        <p:scale>
          <a:sx n="100" d="100"/>
          <a:sy n="100" d="100"/>
        </p:scale>
        <p:origin x="1424" y="3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3.png"/><Relationship Id="rId1" Type="http://schemas.openxmlformats.org/officeDocument/2006/relationships/slideMaster" Target="../slideMasters/slideMaster2.xml"/><Relationship Id="rId5" Type="http://schemas.openxmlformats.org/officeDocument/2006/relationships/image" Target="../media/image9.svg"/><Relationship Id="rId4" Type="http://schemas.openxmlformats.org/officeDocument/2006/relationships/image" Target="../media/image8.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2.xml"/><Relationship Id="rId4" Type="http://schemas.openxmlformats.org/officeDocument/2006/relationships/image" Target="../media/image9.sv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9" name="Content Placeholder 2">
            <a:extLst>
              <a:ext uri="{FF2B5EF4-FFF2-40B4-BE49-F238E27FC236}">
                <a16:creationId xmlns:a16="http://schemas.microsoft.com/office/drawing/2014/main" id="{44B0F805-0C1A-1C58-9330-F3A8CE80EFAF}"/>
              </a:ext>
            </a:extLst>
          </p:cNvPr>
          <p:cNvSpPr>
            <a:spLocks noGrp="1"/>
          </p:cNvSpPr>
          <p:nvPr>
            <p:ph idx="10"/>
          </p:nvPr>
        </p:nvSpPr>
        <p:spPr>
          <a:xfrm>
            <a:off x="6096000" y="762001"/>
            <a:ext cx="6096000" cy="609599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a:extLst>
              <a:ext uri="{FF2B5EF4-FFF2-40B4-BE49-F238E27FC236}">
                <a16:creationId xmlns:a16="http://schemas.microsoft.com/office/drawing/2014/main" id="{8B3356DD-31BE-F680-9C7C-10939374A1A7}"/>
              </a:ext>
            </a:extLst>
          </p:cNvPr>
          <p:cNvSpPr>
            <a:spLocks noGrp="1"/>
          </p:cNvSpPr>
          <p:nvPr>
            <p:ph type="ctrTitle"/>
          </p:nvPr>
        </p:nvSpPr>
        <p:spPr>
          <a:xfrm>
            <a:off x="381000" y="1834030"/>
            <a:ext cx="9182100" cy="3216272"/>
          </a:xfrm>
        </p:spPr>
        <p:txBody>
          <a:bodyPr anchor="b"/>
          <a:lstStyle>
            <a:lvl1pPr algn="l">
              <a:defRPr sz="6000" b="1" i="0">
                <a:latin typeface="Open Sans ExtraBold" panose="020B0606030504020204" pitchFamily="34" charset="0"/>
                <a:ea typeface="Open Sans ExtraBold" panose="020B0606030504020204" pitchFamily="34" charset="0"/>
                <a:cs typeface="Open Sans ExtraBold" panose="020B0606030504020204" pitchFamily="34" charset="0"/>
              </a:defRPr>
            </a:lvl1pPr>
          </a:lstStyle>
          <a:p>
            <a:endParaRPr lang="en-US" dirty="0"/>
          </a:p>
        </p:txBody>
      </p:sp>
      <p:sp>
        <p:nvSpPr>
          <p:cNvPr id="3" name="Subtitle 2">
            <a:extLst>
              <a:ext uri="{FF2B5EF4-FFF2-40B4-BE49-F238E27FC236}">
                <a16:creationId xmlns:a16="http://schemas.microsoft.com/office/drawing/2014/main" id="{BA01FC5C-6A46-0DAD-C83C-E9F938C6212A}"/>
              </a:ext>
            </a:extLst>
          </p:cNvPr>
          <p:cNvSpPr>
            <a:spLocks noGrp="1"/>
          </p:cNvSpPr>
          <p:nvPr>
            <p:ph type="subTitle" idx="1"/>
          </p:nvPr>
        </p:nvSpPr>
        <p:spPr>
          <a:xfrm>
            <a:off x="381000" y="5176910"/>
            <a:ext cx="9182100" cy="919089"/>
          </a:xfrm>
        </p:spPr>
        <p:txBody>
          <a:bodyPr/>
          <a:lstStyle>
            <a:lvl1pPr marL="0" indent="0" algn="l">
              <a:buNone/>
              <a:defRPr sz="2400" b="0" i="1">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3196026874"/>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49867825-6E94-D543-4EC7-EC336BD4BB7A}"/>
              </a:ext>
            </a:extLst>
          </p:cNvPr>
          <p:cNvSpPr>
            <a:spLocks noGrp="1"/>
          </p:cNvSpPr>
          <p:nvPr>
            <p:ph type="pic" idx="1"/>
          </p:nvPr>
        </p:nvSpPr>
        <p:spPr>
          <a:xfrm>
            <a:off x="381000" y="962526"/>
            <a:ext cx="4774337" cy="5133474"/>
          </a:xfrm>
        </p:spPr>
        <p:txBody>
          <a:bodyPr anchor="ctr" anchorCtr="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BC22EA7-7ACF-4305-CA45-E143D391B02C}"/>
              </a:ext>
            </a:extLst>
          </p:cNvPr>
          <p:cNvSpPr>
            <a:spLocks noGrp="1"/>
          </p:cNvSpPr>
          <p:nvPr>
            <p:ph type="body" sz="half" idx="2"/>
          </p:nvPr>
        </p:nvSpPr>
        <p:spPr>
          <a:xfrm>
            <a:off x="5348377" y="3429000"/>
            <a:ext cx="6462623" cy="2667000"/>
          </a:xfrm>
        </p:spPr>
        <p:txBody>
          <a:bodyPr anchor="t">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2" name="Title 1">
            <a:extLst>
              <a:ext uri="{FF2B5EF4-FFF2-40B4-BE49-F238E27FC236}">
                <a16:creationId xmlns:a16="http://schemas.microsoft.com/office/drawing/2014/main" id="{3BFE4AF0-8B44-975C-46E4-D0FD0F673A68}"/>
              </a:ext>
            </a:extLst>
          </p:cNvPr>
          <p:cNvSpPr>
            <a:spLocks noGrp="1"/>
          </p:cNvSpPr>
          <p:nvPr>
            <p:ph type="title"/>
          </p:nvPr>
        </p:nvSpPr>
        <p:spPr>
          <a:xfrm>
            <a:off x="5348377" y="1984328"/>
            <a:ext cx="6462623" cy="1325563"/>
          </a:xfrm>
        </p:spPr>
        <p:txBody>
          <a:bodyPr anchor="b">
            <a:normAutofit/>
          </a:bodyPr>
          <a:lstStyle>
            <a:lvl1pPr>
              <a:defRPr sz="3200" b="1" i="0">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Tree>
    <p:extLst>
      <p:ext uri="{BB962C8B-B14F-4D97-AF65-F5344CB8AC3E}">
        <p14:creationId xmlns:p14="http://schemas.microsoft.com/office/powerpoint/2010/main" val="2080817046"/>
      </p:ext>
    </p:extLst>
  </p:cSld>
  <p:clrMapOvr>
    <a:masterClrMapping/>
  </p:clrMapOvr>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_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49867825-6E94-D543-4EC7-EC336BD4BB7A}"/>
              </a:ext>
            </a:extLst>
          </p:cNvPr>
          <p:cNvSpPr>
            <a:spLocks noGrp="1"/>
          </p:cNvSpPr>
          <p:nvPr>
            <p:ph type="pic" idx="1"/>
          </p:nvPr>
        </p:nvSpPr>
        <p:spPr>
          <a:xfrm>
            <a:off x="381000" y="2524538"/>
            <a:ext cx="11430000" cy="357146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BC22EA7-7ACF-4305-CA45-E143D391B02C}"/>
              </a:ext>
            </a:extLst>
          </p:cNvPr>
          <p:cNvSpPr>
            <a:spLocks noGrp="1"/>
          </p:cNvSpPr>
          <p:nvPr>
            <p:ph type="body" sz="half" idx="2"/>
          </p:nvPr>
        </p:nvSpPr>
        <p:spPr>
          <a:xfrm>
            <a:off x="6096000" y="1172817"/>
            <a:ext cx="5715000" cy="1351722"/>
          </a:xfrm>
        </p:spPr>
        <p:txBody>
          <a:bodyPr anchor="t">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2" name="Title 1">
            <a:extLst>
              <a:ext uri="{FF2B5EF4-FFF2-40B4-BE49-F238E27FC236}">
                <a16:creationId xmlns:a16="http://schemas.microsoft.com/office/drawing/2014/main" id="{3BFE4AF0-8B44-975C-46E4-D0FD0F673A68}"/>
              </a:ext>
            </a:extLst>
          </p:cNvPr>
          <p:cNvSpPr>
            <a:spLocks noGrp="1"/>
          </p:cNvSpPr>
          <p:nvPr>
            <p:ph type="title"/>
          </p:nvPr>
        </p:nvSpPr>
        <p:spPr>
          <a:xfrm>
            <a:off x="381002" y="1172817"/>
            <a:ext cx="5562598" cy="1351722"/>
          </a:xfrm>
        </p:spPr>
        <p:txBody>
          <a:bodyPr anchor="t">
            <a:normAutofit/>
          </a:bodyPr>
          <a:lstStyle>
            <a:lvl1pPr>
              <a:defRPr sz="3200" b="1" i="0">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Tree>
    <p:extLst>
      <p:ext uri="{BB962C8B-B14F-4D97-AF65-F5344CB8AC3E}">
        <p14:creationId xmlns:p14="http://schemas.microsoft.com/office/powerpoint/2010/main" val="42424710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_Picture with Caption">
    <p:spTree>
      <p:nvGrpSpPr>
        <p:cNvPr id="1" name=""/>
        <p:cNvGrpSpPr/>
        <p:nvPr/>
      </p:nvGrpSpPr>
      <p:grpSpPr>
        <a:xfrm>
          <a:off x="0" y="0"/>
          <a:ext cx="0" cy="0"/>
          <a:chOff x="0" y="0"/>
          <a:chExt cx="0" cy="0"/>
        </a:xfrm>
      </p:grpSpPr>
      <p:pic>
        <p:nvPicPr>
          <p:cNvPr id="14" name="Graphic 13">
            <a:extLst>
              <a:ext uri="{FF2B5EF4-FFF2-40B4-BE49-F238E27FC236}">
                <a16:creationId xmlns:a16="http://schemas.microsoft.com/office/drawing/2014/main" id="{60C04460-0369-39E1-AC8D-B38903B30A3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902147" y="2564295"/>
            <a:ext cx="1729408" cy="1729410"/>
          </a:xfrm>
          <a:prstGeom prst="rect">
            <a:avLst/>
          </a:prstGeom>
        </p:spPr>
      </p:pic>
      <p:sp>
        <p:nvSpPr>
          <p:cNvPr id="15" name="Title 1">
            <a:extLst>
              <a:ext uri="{FF2B5EF4-FFF2-40B4-BE49-F238E27FC236}">
                <a16:creationId xmlns:a16="http://schemas.microsoft.com/office/drawing/2014/main" id="{D02E2BDC-66CA-431B-CDBE-47064CEDC4E4}"/>
              </a:ext>
            </a:extLst>
          </p:cNvPr>
          <p:cNvSpPr txBox="1">
            <a:spLocks/>
          </p:cNvSpPr>
          <p:nvPr userDrawn="1"/>
        </p:nvSpPr>
        <p:spPr>
          <a:xfrm>
            <a:off x="381002" y="3471428"/>
            <a:ext cx="7391398" cy="57379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1" i="0" kern="1200">
                <a:solidFill>
                  <a:schemeClr val="tx1"/>
                </a:solidFill>
                <a:latin typeface="Open Sans SemiBold" panose="020B0606030504020204" pitchFamily="34" charset="0"/>
                <a:ea typeface="Open Sans SemiBold" panose="020B0606030504020204" pitchFamily="34" charset="0"/>
                <a:cs typeface="Open Sans SemiBold" panose="020B0606030504020204" pitchFamily="34" charset="0"/>
              </a:defRPr>
            </a:lvl1pPr>
          </a:lstStyle>
          <a:p>
            <a:r>
              <a:rPr lang="en-US" sz="2400" b="1" i="1" dirty="0">
                <a:latin typeface="Open Sans" panose="020B0606030504020204" pitchFamily="34" charset="0"/>
                <a:ea typeface="Open Sans" panose="020B0606030504020204" pitchFamily="34" charset="0"/>
                <a:cs typeface="Open Sans" panose="020B0606030504020204" pitchFamily="34" charset="0"/>
              </a:rPr>
              <a:t>visit </a:t>
            </a:r>
            <a:r>
              <a:rPr lang="en-US" sz="2400" b="1" i="1" dirty="0" err="1">
                <a:latin typeface="Open Sans" panose="020B0606030504020204" pitchFamily="34" charset="0"/>
                <a:ea typeface="Open Sans" panose="020B0606030504020204" pitchFamily="34" charset="0"/>
                <a:cs typeface="Open Sans" panose="020B0606030504020204" pitchFamily="34" charset="0"/>
              </a:rPr>
              <a:t>cydialogue.org</a:t>
            </a:r>
            <a:endParaRPr lang="en-US" sz="2400" b="1" i="1"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Title 1">
            <a:extLst>
              <a:ext uri="{FF2B5EF4-FFF2-40B4-BE49-F238E27FC236}">
                <a16:creationId xmlns:a16="http://schemas.microsoft.com/office/drawing/2014/main" id="{1BC1C973-B114-AAC2-1459-1ECE4875C144}"/>
              </a:ext>
            </a:extLst>
          </p:cNvPr>
          <p:cNvSpPr txBox="1">
            <a:spLocks/>
          </p:cNvSpPr>
          <p:nvPr userDrawn="1"/>
        </p:nvSpPr>
        <p:spPr>
          <a:xfrm>
            <a:off x="381002" y="2815820"/>
            <a:ext cx="7391398" cy="57379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1" i="0" kern="1200">
                <a:solidFill>
                  <a:schemeClr val="tx1"/>
                </a:solidFill>
                <a:latin typeface="Open Sans SemiBold" panose="020B0606030504020204" pitchFamily="34" charset="0"/>
                <a:ea typeface="Open Sans SemiBold" panose="020B0606030504020204" pitchFamily="34" charset="0"/>
                <a:cs typeface="Open Sans SemiBold" panose="020B0606030504020204" pitchFamily="34" charset="0"/>
              </a:defRPr>
            </a:lvl1pPr>
          </a:lstStyle>
          <a:p>
            <a:r>
              <a:rPr lang="en-US" sz="2800" b="0" i="0" dirty="0">
                <a:latin typeface="Open Sans Medium" panose="020B0606030504020204" pitchFamily="34" charset="0"/>
                <a:ea typeface="Open Sans Medium" panose="020B0606030504020204" pitchFamily="34" charset="0"/>
                <a:cs typeface="Open Sans Medium" panose="020B0606030504020204" pitchFamily="34" charset="0"/>
              </a:rPr>
              <a:t>Get more information on this topic</a:t>
            </a:r>
          </a:p>
        </p:txBody>
      </p:sp>
      <p:grpSp>
        <p:nvGrpSpPr>
          <p:cNvPr id="2" name="Group 1">
            <a:extLst>
              <a:ext uri="{FF2B5EF4-FFF2-40B4-BE49-F238E27FC236}">
                <a16:creationId xmlns:a16="http://schemas.microsoft.com/office/drawing/2014/main" id="{E95D37F4-70EF-A81F-FB46-F13C1FA9383F}"/>
              </a:ext>
            </a:extLst>
          </p:cNvPr>
          <p:cNvGrpSpPr>
            <a:grpSpLocks noChangeAspect="1"/>
          </p:cNvGrpSpPr>
          <p:nvPr userDrawn="1"/>
        </p:nvGrpSpPr>
        <p:grpSpPr>
          <a:xfrm>
            <a:off x="381000" y="6201825"/>
            <a:ext cx="4359965" cy="467509"/>
            <a:chOff x="0" y="19464"/>
            <a:chExt cx="8319546" cy="892086"/>
          </a:xfrm>
        </p:grpSpPr>
        <p:sp>
          <p:nvSpPr>
            <p:cNvPr id="5" name="TextBox 4">
              <a:extLst>
                <a:ext uri="{FF2B5EF4-FFF2-40B4-BE49-F238E27FC236}">
                  <a16:creationId xmlns:a16="http://schemas.microsoft.com/office/drawing/2014/main" id="{BDC1E89B-930C-97A9-880B-70E5679A4C07}"/>
                </a:ext>
              </a:extLst>
            </p:cNvPr>
            <p:cNvSpPr txBox="1"/>
            <p:nvPr/>
          </p:nvSpPr>
          <p:spPr>
            <a:xfrm>
              <a:off x="1644087" y="62430"/>
              <a:ext cx="6675459" cy="792840"/>
            </a:xfrm>
            <a:prstGeom prst="rect">
              <a:avLst/>
            </a:prstGeom>
          </p:spPr>
          <p:txBody>
            <a:bodyPr wrap="square" lIns="0" tIns="0" rIns="0" bIns="0" rtlCol="0" anchor="t">
              <a:spAutoFit/>
            </a:bodyPr>
            <a:lstStyle/>
            <a:p>
              <a:pPr algn="l">
                <a:lnSpc>
                  <a:spcPct val="100000"/>
                </a:lnSpc>
              </a:pPr>
              <a:r>
                <a:rPr lang="en-US" sz="900" dirty="0">
                  <a:solidFill>
                    <a:srgbClr val="F7F6F2"/>
                  </a:solidFill>
                  <a:latin typeface="Trebuchet MS"/>
                  <a:ea typeface="Trebuchet MS"/>
                  <a:cs typeface="Trebuchet MS"/>
                  <a:sym typeface="Trebuchet MS"/>
                </a:rPr>
                <a:t>This publication was funded by the European Union. Its contents are the sole responsibility of the Cyprus Dialogue Forum and do not necessarily reflect the views of the European Union.</a:t>
              </a:r>
            </a:p>
          </p:txBody>
        </p:sp>
        <p:sp>
          <p:nvSpPr>
            <p:cNvPr id="6" name="Freeform 5">
              <a:extLst>
                <a:ext uri="{FF2B5EF4-FFF2-40B4-BE49-F238E27FC236}">
                  <a16:creationId xmlns:a16="http://schemas.microsoft.com/office/drawing/2014/main" id="{A18E28D7-44EC-AF6B-CF68-951EF065AA3E}"/>
                </a:ext>
              </a:extLst>
            </p:cNvPr>
            <p:cNvSpPr/>
            <p:nvPr/>
          </p:nvSpPr>
          <p:spPr>
            <a:xfrm>
              <a:off x="0" y="19464"/>
              <a:ext cx="1311892" cy="892086"/>
            </a:xfrm>
            <a:custGeom>
              <a:avLst/>
              <a:gdLst/>
              <a:ahLst/>
              <a:cxnLst/>
              <a:rect l="l" t="t" r="r" b="b"/>
              <a:pathLst>
                <a:path w="1311892" h="892086">
                  <a:moveTo>
                    <a:pt x="0" y="0"/>
                  </a:moveTo>
                  <a:lnTo>
                    <a:pt x="1311892" y="0"/>
                  </a:lnTo>
                  <a:lnTo>
                    <a:pt x="1311892" y="892086"/>
                  </a:lnTo>
                  <a:lnTo>
                    <a:pt x="0" y="892086"/>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pPr>
                <a:lnSpc>
                  <a:spcPct val="100000"/>
                </a:lnSpc>
              </a:pPr>
              <a:endParaRPr lang="en-CY"/>
            </a:p>
          </p:txBody>
        </p:sp>
      </p:grpSp>
    </p:spTree>
    <p:extLst>
      <p:ext uri="{BB962C8B-B14F-4D97-AF65-F5344CB8AC3E}">
        <p14:creationId xmlns:p14="http://schemas.microsoft.com/office/powerpoint/2010/main" val="747895385"/>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49867825-6E94-D543-4EC7-EC336BD4BB7A}"/>
              </a:ext>
            </a:extLst>
          </p:cNvPr>
          <p:cNvSpPr>
            <a:spLocks noGrp="1"/>
          </p:cNvSpPr>
          <p:nvPr>
            <p:ph type="pic" idx="1"/>
          </p:nvPr>
        </p:nvSpPr>
        <p:spPr>
          <a:xfrm>
            <a:off x="-110344" y="762000"/>
            <a:ext cx="4994740" cy="628518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BC22EA7-7ACF-4305-CA45-E143D391B02C}"/>
              </a:ext>
            </a:extLst>
          </p:cNvPr>
          <p:cNvSpPr>
            <a:spLocks noGrp="1"/>
          </p:cNvSpPr>
          <p:nvPr>
            <p:ph type="body" sz="half" idx="2"/>
          </p:nvPr>
        </p:nvSpPr>
        <p:spPr>
          <a:xfrm>
            <a:off x="5262117" y="3105806"/>
            <a:ext cx="6548871" cy="2990194"/>
          </a:xfrm>
        </p:spPr>
        <p:txBody>
          <a:bodyPr anchor="b">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cxnSp>
        <p:nvCxnSpPr>
          <p:cNvPr id="8" name="Straight Connector 7">
            <a:extLst>
              <a:ext uri="{FF2B5EF4-FFF2-40B4-BE49-F238E27FC236}">
                <a16:creationId xmlns:a16="http://schemas.microsoft.com/office/drawing/2014/main" id="{BEF5BD05-57B2-FB12-AB81-1D681D5ADCCB}"/>
              </a:ext>
            </a:extLst>
          </p:cNvPr>
          <p:cNvCxnSpPr>
            <a:cxnSpLocks/>
          </p:cNvCxnSpPr>
          <p:nvPr userDrawn="1"/>
        </p:nvCxnSpPr>
        <p:spPr>
          <a:xfrm>
            <a:off x="4884408" y="762000"/>
            <a:ext cx="0" cy="7203831"/>
          </a:xfrm>
          <a:prstGeom prst="line">
            <a:avLst/>
          </a:prstGeom>
          <a:ln w="3810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20681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49867825-6E94-D543-4EC7-EC336BD4BB7A}"/>
              </a:ext>
            </a:extLst>
          </p:cNvPr>
          <p:cNvSpPr>
            <a:spLocks noGrp="1"/>
          </p:cNvSpPr>
          <p:nvPr>
            <p:ph type="pic" idx="1"/>
          </p:nvPr>
        </p:nvSpPr>
        <p:spPr>
          <a:xfrm>
            <a:off x="7036663" y="986588"/>
            <a:ext cx="4774337" cy="510941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BC22EA7-7ACF-4305-CA45-E143D391B02C}"/>
              </a:ext>
            </a:extLst>
          </p:cNvPr>
          <p:cNvSpPr>
            <a:spLocks noGrp="1"/>
          </p:cNvSpPr>
          <p:nvPr>
            <p:ph type="body" sz="half" idx="2"/>
          </p:nvPr>
        </p:nvSpPr>
        <p:spPr>
          <a:xfrm>
            <a:off x="381001" y="3429000"/>
            <a:ext cx="6468374" cy="2667000"/>
          </a:xfrm>
        </p:spPr>
        <p:txBody>
          <a:bodyPr anchor="t">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2" name="Title 1">
            <a:extLst>
              <a:ext uri="{FF2B5EF4-FFF2-40B4-BE49-F238E27FC236}">
                <a16:creationId xmlns:a16="http://schemas.microsoft.com/office/drawing/2014/main" id="{3BFE4AF0-8B44-975C-46E4-D0FD0F673A68}"/>
              </a:ext>
            </a:extLst>
          </p:cNvPr>
          <p:cNvSpPr>
            <a:spLocks noGrp="1"/>
          </p:cNvSpPr>
          <p:nvPr>
            <p:ph type="title"/>
          </p:nvPr>
        </p:nvSpPr>
        <p:spPr>
          <a:xfrm>
            <a:off x="381001" y="1984328"/>
            <a:ext cx="6468374" cy="1325563"/>
          </a:xfrm>
        </p:spPr>
        <p:txBody>
          <a:bodyPr anchor="b">
            <a:normAutofit/>
          </a:bodyPr>
          <a:lstStyle>
            <a:lvl1pPr>
              <a:defRPr sz="3200" b="1" i="0">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Tree>
    <p:extLst>
      <p:ext uri="{BB962C8B-B14F-4D97-AF65-F5344CB8AC3E}">
        <p14:creationId xmlns:p14="http://schemas.microsoft.com/office/powerpoint/2010/main" val="153333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49867825-6E94-D543-4EC7-EC336BD4BB7A}"/>
              </a:ext>
            </a:extLst>
          </p:cNvPr>
          <p:cNvSpPr>
            <a:spLocks noGrp="1"/>
          </p:cNvSpPr>
          <p:nvPr>
            <p:ph type="pic" idx="1"/>
          </p:nvPr>
        </p:nvSpPr>
        <p:spPr>
          <a:xfrm>
            <a:off x="381000" y="938462"/>
            <a:ext cx="4774337" cy="515753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BC22EA7-7ACF-4305-CA45-E143D391B02C}"/>
              </a:ext>
            </a:extLst>
          </p:cNvPr>
          <p:cNvSpPr>
            <a:spLocks noGrp="1"/>
          </p:cNvSpPr>
          <p:nvPr>
            <p:ph type="body" sz="half" idx="2"/>
          </p:nvPr>
        </p:nvSpPr>
        <p:spPr>
          <a:xfrm>
            <a:off x="5331125" y="3429000"/>
            <a:ext cx="6479875" cy="2667000"/>
          </a:xfrm>
        </p:spPr>
        <p:txBody>
          <a:bodyPr anchor="t">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2" name="Title 1">
            <a:extLst>
              <a:ext uri="{FF2B5EF4-FFF2-40B4-BE49-F238E27FC236}">
                <a16:creationId xmlns:a16="http://schemas.microsoft.com/office/drawing/2014/main" id="{3BFE4AF0-8B44-975C-46E4-D0FD0F673A68}"/>
              </a:ext>
            </a:extLst>
          </p:cNvPr>
          <p:cNvSpPr>
            <a:spLocks noGrp="1"/>
          </p:cNvSpPr>
          <p:nvPr>
            <p:ph type="title"/>
          </p:nvPr>
        </p:nvSpPr>
        <p:spPr>
          <a:xfrm>
            <a:off x="5331125" y="1984328"/>
            <a:ext cx="6479875" cy="1325563"/>
          </a:xfrm>
        </p:spPr>
        <p:txBody>
          <a:bodyPr anchor="b">
            <a:normAutofit/>
          </a:bodyPr>
          <a:lstStyle>
            <a:lvl1pPr>
              <a:defRPr sz="3200" b="1" i="0">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Tree>
    <p:extLst>
      <p:ext uri="{BB962C8B-B14F-4D97-AF65-F5344CB8AC3E}">
        <p14:creationId xmlns:p14="http://schemas.microsoft.com/office/powerpoint/2010/main" val="1625510342"/>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49867825-6E94-D543-4EC7-EC336BD4BB7A}"/>
              </a:ext>
            </a:extLst>
          </p:cNvPr>
          <p:cNvSpPr>
            <a:spLocks noGrp="1"/>
          </p:cNvSpPr>
          <p:nvPr>
            <p:ph type="pic" idx="1"/>
          </p:nvPr>
        </p:nvSpPr>
        <p:spPr>
          <a:xfrm>
            <a:off x="381000" y="2524538"/>
            <a:ext cx="11430000" cy="357146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BC22EA7-7ACF-4305-CA45-E143D391B02C}"/>
              </a:ext>
            </a:extLst>
          </p:cNvPr>
          <p:cNvSpPr>
            <a:spLocks noGrp="1"/>
          </p:cNvSpPr>
          <p:nvPr>
            <p:ph type="body" sz="half" idx="2"/>
          </p:nvPr>
        </p:nvSpPr>
        <p:spPr>
          <a:xfrm>
            <a:off x="6096000" y="1172817"/>
            <a:ext cx="5715000" cy="1351722"/>
          </a:xfrm>
        </p:spPr>
        <p:txBody>
          <a:bodyPr anchor="t">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2" name="Title 1">
            <a:extLst>
              <a:ext uri="{FF2B5EF4-FFF2-40B4-BE49-F238E27FC236}">
                <a16:creationId xmlns:a16="http://schemas.microsoft.com/office/drawing/2014/main" id="{3BFE4AF0-8B44-975C-46E4-D0FD0F673A68}"/>
              </a:ext>
            </a:extLst>
          </p:cNvPr>
          <p:cNvSpPr>
            <a:spLocks noGrp="1"/>
          </p:cNvSpPr>
          <p:nvPr>
            <p:ph type="title"/>
          </p:nvPr>
        </p:nvSpPr>
        <p:spPr>
          <a:xfrm>
            <a:off x="381002" y="1172817"/>
            <a:ext cx="5562598" cy="1351722"/>
          </a:xfrm>
        </p:spPr>
        <p:txBody>
          <a:bodyPr anchor="t">
            <a:normAutofit/>
          </a:bodyPr>
          <a:lstStyle>
            <a:lvl1pPr>
              <a:defRPr sz="3200" b="1" i="0">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Tree>
    <p:extLst>
      <p:ext uri="{BB962C8B-B14F-4D97-AF65-F5344CB8AC3E}">
        <p14:creationId xmlns:p14="http://schemas.microsoft.com/office/powerpoint/2010/main" val="2032988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Picture with Caption">
    <p:spTree>
      <p:nvGrpSpPr>
        <p:cNvPr id="1" name=""/>
        <p:cNvGrpSpPr/>
        <p:nvPr/>
      </p:nvGrpSpPr>
      <p:grpSpPr>
        <a:xfrm>
          <a:off x="0" y="0"/>
          <a:ext cx="0" cy="0"/>
          <a:chOff x="0" y="0"/>
          <a:chExt cx="0" cy="0"/>
        </a:xfrm>
      </p:grpSpPr>
      <p:pic>
        <p:nvPicPr>
          <p:cNvPr id="14" name="Graphic 13">
            <a:extLst>
              <a:ext uri="{FF2B5EF4-FFF2-40B4-BE49-F238E27FC236}">
                <a16:creationId xmlns:a16="http://schemas.microsoft.com/office/drawing/2014/main" id="{60C04460-0369-39E1-AC8D-B38903B30A3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902147" y="2564295"/>
            <a:ext cx="1729408" cy="1729410"/>
          </a:xfrm>
          <a:prstGeom prst="rect">
            <a:avLst/>
          </a:prstGeom>
        </p:spPr>
      </p:pic>
      <p:sp>
        <p:nvSpPr>
          <p:cNvPr id="15" name="Title 1">
            <a:extLst>
              <a:ext uri="{FF2B5EF4-FFF2-40B4-BE49-F238E27FC236}">
                <a16:creationId xmlns:a16="http://schemas.microsoft.com/office/drawing/2014/main" id="{D02E2BDC-66CA-431B-CDBE-47064CEDC4E4}"/>
              </a:ext>
            </a:extLst>
          </p:cNvPr>
          <p:cNvSpPr txBox="1">
            <a:spLocks/>
          </p:cNvSpPr>
          <p:nvPr userDrawn="1"/>
        </p:nvSpPr>
        <p:spPr>
          <a:xfrm>
            <a:off x="381002" y="3471428"/>
            <a:ext cx="7391398" cy="57379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1" i="0" kern="1200">
                <a:solidFill>
                  <a:schemeClr val="tx1"/>
                </a:solidFill>
                <a:latin typeface="Open Sans SemiBold" panose="020B0606030504020204" pitchFamily="34" charset="0"/>
                <a:ea typeface="Open Sans SemiBold" panose="020B0606030504020204" pitchFamily="34" charset="0"/>
                <a:cs typeface="Open Sans SemiBold" panose="020B0606030504020204" pitchFamily="34" charset="0"/>
              </a:defRPr>
            </a:lvl1pPr>
          </a:lstStyle>
          <a:p>
            <a:r>
              <a:rPr lang="en-US" sz="2400" b="1" i="1" dirty="0">
                <a:latin typeface="Open Sans" panose="020B0606030504020204" pitchFamily="34" charset="0"/>
                <a:ea typeface="Open Sans" panose="020B0606030504020204" pitchFamily="34" charset="0"/>
                <a:cs typeface="Open Sans" panose="020B0606030504020204" pitchFamily="34" charset="0"/>
              </a:rPr>
              <a:t>visit </a:t>
            </a:r>
            <a:r>
              <a:rPr lang="en-US" sz="2400" b="1" i="1" dirty="0" err="1">
                <a:latin typeface="Open Sans" panose="020B0606030504020204" pitchFamily="34" charset="0"/>
                <a:ea typeface="Open Sans" panose="020B0606030504020204" pitchFamily="34" charset="0"/>
                <a:cs typeface="Open Sans" panose="020B0606030504020204" pitchFamily="34" charset="0"/>
              </a:rPr>
              <a:t>cydialogue.org</a:t>
            </a:r>
            <a:endParaRPr lang="en-US" sz="2400" b="1" i="1" dirty="0">
              <a:latin typeface="Open Sans" panose="020B0606030504020204" pitchFamily="34" charset="0"/>
              <a:ea typeface="Open Sans" panose="020B0606030504020204" pitchFamily="34" charset="0"/>
              <a:cs typeface="Open Sans" panose="020B0606030504020204" pitchFamily="34" charset="0"/>
            </a:endParaRPr>
          </a:p>
        </p:txBody>
      </p:sp>
      <p:sp>
        <p:nvSpPr>
          <p:cNvPr id="17" name="Title 1">
            <a:extLst>
              <a:ext uri="{FF2B5EF4-FFF2-40B4-BE49-F238E27FC236}">
                <a16:creationId xmlns:a16="http://schemas.microsoft.com/office/drawing/2014/main" id="{BDE80F83-930A-B7DF-8472-89F5FF00E516}"/>
              </a:ext>
            </a:extLst>
          </p:cNvPr>
          <p:cNvSpPr txBox="1">
            <a:spLocks/>
          </p:cNvSpPr>
          <p:nvPr userDrawn="1"/>
        </p:nvSpPr>
        <p:spPr>
          <a:xfrm>
            <a:off x="381002" y="2815820"/>
            <a:ext cx="7391398" cy="57379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1" i="0" kern="1200">
                <a:solidFill>
                  <a:schemeClr val="tx1"/>
                </a:solidFill>
                <a:latin typeface="Open Sans SemiBold" panose="020B0606030504020204" pitchFamily="34" charset="0"/>
                <a:ea typeface="Open Sans SemiBold" panose="020B0606030504020204" pitchFamily="34" charset="0"/>
                <a:cs typeface="Open Sans SemiBold" panose="020B0606030504020204" pitchFamily="34" charset="0"/>
              </a:defRPr>
            </a:lvl1pPr>
          </a:lstStyle>
          <a:p>
            <a:r>
              <a:rPr lang="en-US" sz="2800" b="0" i="0" dirty="0">
                <a:latin typeface="Open Sans Medium" panose="020B0606030504020204" pitchFamily="34" charset="0"/>
                <a:ea typeface="Open Sans Medium" panose="020B0606030504020204" pitchFamily="34" charset="0"/>
                <a:cs typeface="Open Sans Medium" panose="020B0606030504020204" pitchFamily="34" charset="0"/>
              </a:rPr>
              <a:t>Get more information on this topic</a:t>
            </a:r>
          </a:p>
        </p:txBody>
      </p:sp>
      <p:pic>
        <p:nvPicPr>
          <p:cNvPr id="2" name="Graphic 1">
            <a:extLst>
              <a:ext uri="{FF2B5EF4-FFF2-40B4-BE49-F238E27FC236}">
                <a16:creationId xmlns:a16="http://schemas.microsoft.com/office/drawing/2014/main" id="{E672431E-B255-25B5-977E-DF42D3D075DD}"/>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381001" y="6096000"/>
            <a:ext cx="2576874" cy="573798"/>
          </a:xfrm>
          <a:prstGeom prst="rect">
            <a:avLst/>
          </a:prstGeom>
        </p:spPr>
      </p:pic>
    </p:spTree>
    <p:extLst>
      <p:ext uri="{BB962C8B-B14F-4D97-AF65-F5344CB8AC3E}">
        <p14:creationId xmlns:p14="http://schemas.microsoft.com/office/powerpoint/2010/main" val="8064154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356DD-31BE-F680-9C7C-10939374A1A7}"/>
              </a:ext>
            </a:extLst>
          </p:cNvPr>
          <p:cNvSpPr>
            <a:spLocks noGrp="1"/>
          </p:cNvSpPr>
          <p:nvPr>
            <p:ph type="ctrTitle"/>
          </p:nvPr>
        </p:nvSpPr>
        <p:spPr>
          <a:xfrm>
            <a:off x="381000" y="1834030"/>
            <a:ext cx="9182100" cy="3216272"/>
          </a:xfrm>
        </p:spPr>
        <p:txBody>
          <a:bodyPr anchor="b"/>
          <a:lstStyle>
            <a:lvl1pPr algn="l">
              <a:defRPr sz="6000" b="1" i="0">
                <a:latin typeface="Open Sans ExtraBold" panose="020B0606030504020204" pitchFamily="34" charset="0"/>
                <a:ea typeface="Open Sans ExtraBold" panose="020B0606030504020204" pitchFamily="34" charset="0"/>
                <a:cs typeface="Open Sans ExtraBold" panose="020B0606030504020204" pitchFamily="34" charset="0"/>
              </a:defRPr>
            </a:lvl1pPr>
          </a:lstStyle>
          <a:p>
            <a:endParaRPr lang="en-US" dirty="0"/>
          </a:p>
        </p:txBody>
      </p:sp>
      <p:sp>
        <p:nvSpPr>
          <p:cNvPr id="3" name="Subtitle 2">
            <a:extLst>
              <a:ext uri="{FF2B5EF4-FFF2-40B4-BE49-F238E27FC236}">
                <a16:creationId xmlns:a16="http://schemas.microsoft.com/office/drawing/2014/main" id="{BA01FC5C-6A46-0DAD-C83C-E9F938C6212A}"/>
              </a:ext>
            </a:extLst>
          </p:cNvPr>
          <p:cNvSpPr>
            <a:spLocks noGrp="1"/>
          </p:cNvSpPr>
          <p:nvPr>
            <p:ph type="subTitle" idx="1"/>
          </p:nvPr>
        </p:nvSpPr>
        <p:spPr>
          <a:xfrm>
            <a:off x="381000" y="5176910"/>
            <a:ext cx="9182100" cy="919089"/>
          </a:xfrm>
        </p:spPr>
        <p:txBody>
          <a:bodyPr/>
          <a:lstStyle>
            <a:lvl1pPr marL="0" indent="0" algn="l">
              <a:buNone/>
              <a:defRPr sz="2400" b="0" i="1">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7" name="Picture 6">
            <a:extLst>
              <a:ext uri="{FF2B5EF4-FFF2-40B4-BE49-F238E27FC236}">
                <a16:creationId xmlns:a16="http://schemas.microsoft.com/office/drawing/2014/main" id="{F04CFF46-D6B2-886F-502B-36287E0A038E}"/>
              </a:ext>
            </a:extLst>
          </p:cNvPr>
          <p:cNvPicPr>
            <a:picLocks noChangeAspect="1"/>
          </p:cNvPicPr>
          <p:nvPr userDrawn="1"/>
        </p:nvPicPr>
        <p:blipFill>
          <a:blip r:embed="rId2"/>
          <a:stretch>
            <a:fillRect/>
          </a:stretch>
        </p:blipFill>
        <p:spPr>
          <a:xfrm>
            <a:off x="6096000" y="762001"/>
            <a:ext cx="7191554" cy="7367434"/>
          </a:xfrm>
          <a:prstGeom prst="rect">
            <a:avLst/>
          </a:prstGeom>
        </p:spPr>
      </p:pic>
      <p:grpSp>
        <p:nvGrpSpPr>
          <p:cNvPr id="4" name="Group 3">
            <a:extLst>
              <a:ext uri="{FF2B5EF4-FFF2-40B4-BE49-F238E27FC236}">
                <a16:creationId xmlns:a16="http://schemas.microsoft.com/office/drawing/2014/main" id="{053A67B0-0221-BA3A-53C6-6BF80BDD4B20}"/>
              </a:ext>
            </a:extLst>
          </p:cNvPr>
          <p:cNvGrpSpPr>
            <a:grpSpLocks noChangeAspect="1"/>
          </p:cNvGrpSpPr>
          <p:nvPr userDrawn="1"/>
        </p:nvGrpSpPr>
        <p:grpSpPr>
          <a:xfrm>
            <a:off x="381000" y="6201825"/>
            <a:ext cx="4359965" cy="467509"/>
            <a:chOff x="0" y="19464"/>
            <a:chExt cx="8319546" cy="892086"/>
          </a:xfrm>
        </p:grpSpPr>
        <p:sp>
          <p:nvSpPr>
            <p:cNvPr id="5" name="TextBox 4">
              <a:extLst>
                <a:ext uri="{FF2B5EF4-FFF2-40B4-BE49-F238E27FC236}">
                  <a16:creationId xmlns:a16="http://schemas.microsoft.com/office/drawing/2014/main" id="{EC0D2F4F-D9DB-EE76-5DA7-C0192BB7522D}"/>
                </a:ext>
              </a:extLst>
            </p:cNvPr>
            <p:cNvSpPr txBox="1"/>
            <p:nvPr/>
          </p:nvSpPr>
          <p:spPr>
            <a:xfrm>
              <a:off x="1644087" y="62430"/>
              <a:ext cx="6675459" cy="792840"/>
            </a:xfrm>
            <a:prstGeom prst="rect">
              <a:avLst/>
            </a:prstGeom>
          </p:spPr>
          <p:txBody>
            <a:bodyPr wrap="square" lIns="0" tIns="0" rIns="0" bIns="0" rtlCol="0" anchor="t">
              <a:spAutoFit/>
            </a:bodyPr>
            <a:lstStyle/>
            <a:p>
              <a:pPr algn="l">
                <a:lnSpc>
                  <a:spcPct val="100000"/>
                </a:lnSpc>
              </a:pPr>
              <a:r>
                <a:rPr lang="en-US" sz="900" dirty="0">
                  <a:solidFill>
                    <a:srgbClr val="F7F6F2"/>
                  </a:solidFill>
                  <a:latin typeface="Trebuchet MS"/>
                  <a:ea typeface="Trebuchet MS"/>
                  <a:cs typeface="Trebuchet MS"/>
                  <a:sym typeface="Trebuchet MS"/>
                </a:rPr>
                <a:t>This publication was funded by the European Union. Its contents are the sole responsibility of the Cyprus Dialogue Forum and do not necessarily reflect the views of the European Union.</a:t>
              </a:r>
            </a:p>
          </p:txBody>
        </p:sp>
        <p:sp>
          <p:nvSpPr>
            <p:cNvPr id="6" name="Freeform 5">
              <a:extLst>
                <a:ext uri="{FF2B5EF4-FFF2-40B4-BE49-F238E27FC236}">
                  <a16:creationId xmlns:a16="http://schemas.microsoft.com/office/drawing/2014/main" id="{67B3933B-5EF6-631C-12E0-F1CF2AEA67FA}"/>
                </a:ext>
              </a:extLst>
            </p:cNvPr>
            <p:cNvSpPr/>
            <p:nvPr/>
          </p:nvSpPr>
          <p:spPr>
            <a:xfrm>
              <a:off x="0" y="19464"/>
              <a:ext cx="1311892" cy="892086"/>
            </a:xfrm>
            <a:custGeom>
              <a:avLst/>
              <a:gdLst/>
              <a:ahLst/>
              <a:cxnLst/>
              <a:rect l="l" t="t" r="r" b="b"/>
              <a:pathLst>
                <a:path w="1311892" h="892086">
                  <a:moveTo>
                    <a:pt x="0" y="0"/>
                  </a:moveTo>
                  <a:lnTo>
                    <a:pt x="1311892" y="0"/>
                  </a:lnTo>
                  <a:lnTo>
                    <a:pt x="1311892" y="892086"/>
                  </a:lnTo>
                  <a:lnTo>
                    <a:pt x="0" y="892086"/>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a:lnSpc>
                  <a:spcPct val="100000"/>
                </a:lnSpc>
              </a:pPr>
              <a:endParaRPr lang="en-CY"/>
            </a:p>
          </p:txBody>
        </p:sp>
      </p:grpSp>
    </p:spTree>
    <p:extLst>
      <p:ext uri="{BB962C8B-B14F-4D97-AF65-F5344CB8AC3E}">
        <p14:creationId xmlns:p14="http://schemas.microsoft.com/office/powerpoint/2010/main" val="2611479015"/>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49867825-6E94-D543-4EC7-EC336BD4BB7A}"/>
              </a:ext>
            </a:extLst>
          </p:cNvPr>
          <p:cNvSpPr>
            <a:spLocks noGrp="1"/>
          </p:cNvSpPr>
          <p:nvPr>
            <p:ph type="pic" idx="1"/>
          </p:nvPr>
        </p:nvSpPr>
        <p:spPr>
          <a:xfrm>
            <a:off x="-110344" y="762000"/>
            <a:ext cx="4994740" cy="6285186"/>
          </a:xfrm>
        </p:spPr>
        <p:txBody>
          <a:bodyPr>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BC22EA7-7ACF-4305-CA45-E143D391B02C}"/>
              </a:ext>
            </a:extLst>
          </p:cNvPr>
          <p:cNvSpPr>
            <a:spLocks noGrp="1"/>
          </p:cNvSpPr>
          <p:nvPr>
            <p:ph type="body" sz="half" idx="2"/>
          </p:nvPr>
        </p:nvSpPr>
        <p:spPr>
          <a:xfrm>
            <a:off x="5193103" y="3105806"/>
            <a:ext cx="6617885" cy="2990194"/>
          </a:xfrm>
        </p:spPr>
        <p:txBody>
          <a:bodyPr anchor="b">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cxnSp>
        <p:nvCxnSpPr>
          <p:cNvPr id="8" name="Straight Connector 7">
            <a:extLst>
              <a:ext uri="{FF2B5EF4-FFF2-40B4-BE49-F238E27FC236}">
                <a16:creationId xmlns:a16="http://schemas.microsoft.com/office/drawing/2014/main" id="{BEF5BD05-57B2-FB12-AB81-1D681D5ADCCB}"/>
              </a:ext>
            </a:extLst>
          </p:cNvPr>
          <p:cNvCxnSpPr>
            <a:cxnSpLocks/>
          </p:cNvCxnSpPr>
          <p:nvPr userDrawn="1"/>
        </p:nvCxnSpPr>
        <p:spPr>
          <a:xfrm>
            <a:off x="4884408" y="762000"/>
            <a:ext cx="0" cy="7203831"/>
          </a:xfrm>
          <a:prstGeom prst="line">
            <a:avLst/>
          </a:prstGeom>
          <a:ln w="3810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138825597"/>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49867825-6E94-D543-4EC7-EC336BD4BB7A}"/>
              </a:ext>
            </a:extLst>
          </p:cNvPr>
          <p:cNvSpPr>
            <a:spLocks noGrp="1"/>
          </p:cNvSpPr>
          <p:nvPr>
            <p:ph type="pic" idx="1"/>
          </p:nvPr>
        </p:nvSpPr>
        <p:spPr>
          <a:xfrm>
            <a:off x="7036663" y="938462"/>
            <a:ext cx="4774337" cy="515753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BC22EA7-7ACF-4305-CA45-E143D391B02C}"/>
              </a:ext>
            </a:extLst>
          </p:cNvPr>
          <p:cNvSpPr>
            <a:spLocks noGrp="1"/>
          </p:cNvSpPr>
          <p:nvPr>
            <p:ph type="body" sz="half" idx="2"/>
          </p:nvPr>
        </p:nvSpPr>
        <p:spPr>
          <a:xfrm>
            <a:off x="381000" y="3429000"/>
            <a:ext cx="6416615" cy="2667000"/>
          </a:xfrm>
        </p:spPr>
        <p:txBody>
          <a:bodyPr anchor="t">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2" name="Title 1">
            <a:extLst>
              <a:ext uri="{FF2B5EF4-FFF2-40B4-BE49-F238E27FC236}">
                <a16:creationId xmlns:a16="http://schemas.microsoft.com/office/drawing/2014/main" id="{3BFE4AF0-8B44-975C-46E4-D0FD0F673A68}"/>
              </a:ext>
            </a:extLst>
          </p:cNvPr>
          <p:cNvSpPr>
            <a:spLocks noGrp="1"/>
          </p:cNvSpPr>
          <p:nvPr>
            <p:ph type="title"/>
          </p:nvPr>
        </p:nvSpPr>
        <p:spPr>
          <a:xfrm>
            <a:off x="381000" y="1984328"/>
            <a:ext cx="6416615" cy="1325563"/>
          </a:xfrm>
        </p:spPr>
        <p:txBody>
          <a:bodyPr anchor="b">
            <a:normAutofit/>
          </a:bodyPr>
          <a:lstStyle>
            <a:lvl1pPr>
              <a:defRPr sz="3200" b="1" i="0">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Tree>
    <p:extLst>
      <p:ext uri="{BB962C8B-B14F-4D97-AF65-F5344CB8AC3E}">
        <p14:creationId xmlns:p14="http://schemas.microsoft.com/office/powerpoint/2010/main" val="7935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sv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9.xml"/><Relationship Id="rId7"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4" Type="http://schemas.openxmlformats.org/officeDocument/2006/relationships/slideLayout" Target="../slideLayouts/slideLayout10.xml"/><Relationship Id="rId9" Type="http://schemas.openxmlformats.org/officeDocument/2006/relationships/image" Target="../media/image2.sv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C77DF2E-0555-8A2B-1E43-1312418F1A3F}"/>
              </a:ext>
            </a:extLst>
          </p:cNvPr>
          <p:cNvSpPr>
            <a:spLocks noGrp="1"/>
          </p:cNvSpPr>
          <p:nvPr>
            <p:ph type="title"/>
          </p:nvPr>
        </p:nvSpPr>
        <p:spPr>
          <a:xfrm>
            <a:off x="838200" y="11172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597BCD2A-8CB7-1912-EA5A-A689C898A770}"/>
              </a:ext>
            </a:extLst>
          </p:cNvPr>
          <p:cNvSpPr>
            <a:spLocks noGrp="1"/>
          </p:cNvSpPr>
          <p:nvPr>
            <p:ph type="body" idx="1"/>
          </p:nvPr>
        </p:nvSpPr>
        <p:spPr>
          <a:xfrm>
            <a:off x="838200" y="2554941"/>
            <a:ext cx="10515600" cy="354105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 name="Graphic 9">
            <a:extLst>
              <a:ext uri="{FF2B5EF4-FFF2-40B4-BE49-F238E27FC236}">
                <a16:creationId xmlns:a16="http://schemas.microsoft.com/office/drawing/2014/main" id="{101D54F5-4DFB-80AF-10EC-450DDC6C7EA2}"/>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a:off x="186018" y="-301347"/>
            <a:ext cx="1919288" cy="1279525"/>
          </a:xfrm>
          <a:prstGeom prst="rect">
            <a:avLst/>
          </a:prstGeom>
        </p:spPr>
      </p:pic>
      <p:sp>
        <p:nvSpPr>
          <p:cNvPr id="11" name="TextBox 10">
            <a:extLst>
              <a:ext uri="{FF2B5EF4-FFF2-40B4-BE49-F238E27FC236}">
                <a16:creationId xmlns:a16="http://schemas.microsoft.com/office/drawing/2014/main" id="{05FE8924-63C2-A706-D8CB-E7136FB662CD}"/>
              </a:ext>
            </a:extLst>
          </p:cNvPr>
          <p:cNvSpPr txBox="1"/>
          <p:nvPr userDrawn="1"/>
        </p:nvSpPr>
        <p:spPr>
          <a:xfrm>
            <a:off x="9911121" y="138287"/>
            <a:ext cx="1899879" cy="507831"/>
          </a:xfrm>
          <a:prstGeom prst="rect">
            <a:avLst/>
          </a:prstGeom>
          <a:noFill/>
        </p:spPr>
        <p:txBody>
          <a:bodyPr wrap="square" rtlCol="0">
            <a:spAutoFit/>
          </a:bodyPr>
          <a:lstStyle/>
          <a:p>
            <a:pPr algn="r"/>
            <a:r>
              <a:rPr lang="en-US" sz="1600" b="0" i="1" dirty="0">
                <a:latin typeface="Open Sans" panose="020B0606030504020204" pitchFamily="34" charset="0"/>
                <a:ea typeface="Open Sans" panose="020B0606030504020204" pitchFamily="34" charset="0"/>
                <a:cs typeface="Open Sans" panose="020B0606030504020204" pitchFamily="34" charset="0"/>
              </a:rPr>
              <a:t>Peace Processes</a:t>
            </a:r>
          </a:p>
          <a:p>
            <a:pPr algn="r"/>
            <a:r>
              <a:rPr lang="en-US" sz="1100" b="1" i="1" dirty="0">
                <a:latin typeface="Open Sans" panose="020B0606030504020204" pitchFamily="34" charset="0"/>
                <a:ea typeface="Open Sans" panose="020B0606030504020204" pitchFamily="34" charset="0"/>
                <a:cs typeface="Open Sans" panose="020B0606030504020204" pitchFamily="34" charset="0"/>
              </a:rPr>
              <a:t>Shared Knowledge Series</a:t>
            </a:r>
          </a:p>
        </p:txBody>
      </p:sp>
      <p:cxnSp>
        <p:nvCxnSpPr>
          <p:cNvPr id="13" name="Straight Connector 12">
            <a:extLst>
              <a:ext uri="{FF2B5EF4-FFF2-40B4-BE49-F238E27FC236}">
                <a16:creationId xmlns:a16="http://schemas.microsoft.com/office/drawing/2014/main" id="{CB28B904-CF29-4FCC-53F8-832251F07D5B}"/>
              </a:ext>
            </a:extLst>
          </p:cNvPr>
          <p:cNvCxnSpPr>
            <a:cxnSpLocks/>
          </p:cNvCxnSpPr>
          <p:nvPr userDrawn="1"/>
        </p:nvCxnSpPr>
        <p:spPr>
          <a:xfrm>
            <a:off x="-201706" y="775447"/>
            <a:ext cx="12693817" cy="0"/>
          </a:xfrm>
          <a:prstGeom prst="line">
            <a:avLst/>
          </a:prstGeom>
          <a:ln w="3810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80933902"/>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60" r:id="rId3"/>
    <p:sldLayoutId id="2147483661" r:id="rId4"/>
    <p:sldLayoutId id="2147483662" r:id="rId5"/>
    <p:sldLayoutId id="2147483663" r:id="rId6"/>
  </p:sldLayoutIdLst>
  <p:txStyles>
    <p:titleStyle>
      <a:lvl1pPr algn="l" defTabSz="914400" rtl="0" eaLnBrk="1" latinLnBrk="0" hangingPunct="1">
        <a:lnSpc>
          <a:spcPct val="90000"/>
        </a:lnSpc>
        <a:spcBef>
          <a:spcPct val="0"/>
        </a:spcBef>
        <a:buNone/>
        <a:defRPr sz="4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p:titleStyle>
    <p:bodyStyle>
      <a:lvl1pPr marL="228600" indent="-228600" algn="l" defTabSz="914400" rtl="0" eaLnBrk="1" latinLnBrk="0" hangingPunct="1">
        <a:lnSpc>
          <a:spcPct val="150000"/>
        </a:lnSpc>
        <a:spcBef>
          <a:spcPts val="1000"/>
        </a:spcBef>
        <a:buFont typeface="Arial" panose="020B0604020202020204" pitchFamily="34" charset="0"/>
        <a:buChar char="•"/>
        <a:defRPr sz="2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150000"/>
        </a:lnSpc>
        <a:spcBef>
          <a:spcPts val="500"/>
        </a:spcBef>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150000"/>
        </a:lnSpc>
        <a:spcBef>
          <a:spcPts val="500"/>
        </a:spcBef>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C77DF2E-0555-8A2B-1E43-1312418F1A3F}"/>
              </a:ext>
            </a:extLst>
          </p:cNvPr>
          <p:cNvSpPr>
            <a:spLocks noGrp="1"/>
          </p:cNvSpPr>
          <p:nvPr>
            <p:ph type="title"/>
          </p:nvPr>
        </p:nvSpPr>
        <p:spPr>
          <a:xfrm>
            <a:off x="838200" y="11172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597BCD2A-8CB7-1912-EA5A-A689C898A770}"/>
              </a:ext>
            </a:extLst>
          </p:cNvPr>
          <p:cNvSpPr>
            <a:spLocks noGrp="1"/>
          </p:cNvSpPr>
          <p:nvPr>
            <p:ph type="body" idx="1"/>
          </p:nvPr>
        </p:nvSpPr>
        <p:spPr>
          <a:xfrm>
            <a:off x="838200" y="2554941"/>
            <a:ext cx="10515600" cy="354105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 name="Graphic 9">
            <a:extLst>
              <a:ext uri="{FF2B5EF4-FFF2-40B4-BE49-F238E27FC236}">
                <a16:creationId xmlns:a16="http://schemas.microsoft.com/office/drawing/2014/main" id="{101D54F5-4DFB-80AF-10EC-450DDC6C7EA2}"/>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a:off x="186018" y="-301347"/>
            <a:ext cx="1919288" cy="1279525"/>
          </a:xfrm>
          <a:prstGeom prst="rect">
            <a:avLst/>
          </a:prstGeom>
        </p:spPr>
      </p:pic>
      <p:sp>
        <p:nvSpPr>
          <p:cNvPr id="11" name="TextBox 10">
            <a:extLst>
              <a:ext uri="{FF2B5EF4-FFF2-40B4-BE49-F238E27FC236}">
                <a16:creationId xmlns:a16="http://schemas.microsoft.com/office/drawing/2014/main" id="{05FE8924-63C2-A706-D8CB-E7136FB662CD}"/>
              </a:ext>
            </a:extLst>
          </p:cNvPr>
          <p:cNvSpPr txBox="1"/>
          <p:nvPr userDrawn="1"/>
        </p:nvSpPr>
        <p:spPr>
          <a:xfrm>
            <a:off x="9911121" y="138287"/>
            <a:ext cx="1899879" cy="507831"/>
          </a:xfrm>
          <a:prstGeom prst="rect">
            <a:avLst/>
          </a:prstGeom>
          <a:noFill/>
        </p:spPr>
        <p:txBody>
          <a:bodyPr wrap="square" rtlCol="0">
            <a:spAutoFit/>
          </a:bodyPr>
          <a:lstStyle/>
          <a:p>
            <a:pPr algn="r"/>
            <a:r>
              <a:rPr lang="en-US" sz="1600" b="0" i="1" dirty="0">
                <a:latin typeface="Open Sans" panose="020B0606030504020204" pitchFamily="34" charset="0"/>
                <a:ea typeface="Open Sans" panose="020B0606030504020204" pitchFamily="34" charset="0"/>
                <a:cs typeface="Open Sans" panose="020B0606030504020204" pitchFamily="34" charset="0"/>
              </a:rPr>
              <a:t>Peace Processes</a:t>
            </a:r>
          </a:p>
          <a:p>
            <a:pPr algn="r"/>
            <a:r>
              <a:rPr lang="en-US" sz="1100" b="1" i="1" dirty="0">
                <a:latin typeface="Open Sans" panose="020B0606030504020204" pitchFamily="34" charset="0"/>
                <a:ea typeface="Open Sans" panose="020B0606030504020204" pitchFamily="34" charset="0"/>
                <a:cs typeface="Open Sans" panose="020B0606030504020204" pitchFamily="34" charset="0"/>
              </a:rPr>
              <a:t>Shared Knowledge Series</a:t>
            </a:r>
          </a:p>
        </p:txBody>
      </p:sp>
      <p:cxnSp>
        <p:nvCxnSpPr>
          <p:cNvPr id="13" name="Straight Connector 12">
            <a:extLst>
              <a:ext uri="{FF2B5EF4-FFF2-40B4-BE49-F238E27FC236}">
                <a16:creationId xmlns:a16="http://schemas.microsoft.com/office/drawing/2014/main" id="{CB28B904-CF29-4FCC-53F8-832251F07D5B}"/>
              </a:ext>
            </a:extLst>
          </p:cNvPr>
          <p:cNvCxnSpPr>
            <a:cxnSpLocks/>
          </p:cNvCxnSpPr>
          <p:nvPr userDrawn="1"/>
        </p:nvCxnSpPr>
        <p:spPr>
          <a:xfrm>
            <a:off x="-201706" y="775447"/>
            <a:ext cx="12693817" cy="0"/>
          </a:xfrm>
          <a:prstGeom prst="line">
            <a:avLst/>
          </a:prstGeom>
          <a:ln w="3810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531178444"/>
      </p:ext>
    </p:extLst>
  </p:cSld>
  <p:clrMap bg1="dk1" tx1="lt1" bg2="dk2" tx2="lt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Lst>
  <p:txStyles>
    <p:titleStyle>
      <a:lvl1pPr algn="l" defTabSz="914400" rtl="0" eaLnBrk="1" latinLnBrk="0" hangingPunct="1">
        <a:lnSpc>
          <a:spcPct val="90000"/>
        </a:lnSpc>
        <a:spcBef>
          <a:spcPct val="0"/>
        </a:spcBef>
        <a:buNone/>
        <a:defRPr sz="4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p:titleStyle>
    <p:bodyStyle>
      <a:lvl1pPr marL="228600" indent="-228600" algn="l" defTabSz="914400" rtl="0" eaLnBrk="1" latinLnBrk="0" hangingPunct="1">
        <a:lnSpc>
          <a:spcPct val="150000"/>
        </a:lnSpc>
        <a:spcBef>
          <a:spcPts val="1000"/>
        </a:spcBef>
        <a:buFont typeface="Arial" panose="020B0604020202020204" pitchFamily="34" charset="0"/>
        <a:buChar char="•"/>
        <a:defRPr sz="2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150000"/>
        </a:lnSpc>
        <a:spcBef>
          <a:spcPts val="500"/>
        </a:spcBef>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150000"/>
        </a:lnSpc>
        <a:spcBef>
          <a:spcPts val="500"/>
        </a:spcBef>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AD8C37-47D8-BDF6-86BC-445C212C6D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0E05B2-CE66-286F-D26B-82EB592ADE9D}"/>
              </a:ext>
            </a:extLst>
          </p:cNvPr>
          <p:cNvSpPr>
            <a:spLocks noGrp="1"/>
          </p:cNvSpPr>
          <p:nvPr>
            <p:ph type="ctrTitle"/>
          </p:nvPr>
        </p:nvSpPr>
        <p:spPr>
          <a:xfrm>
            <a:off x="381000" y="1834030"/>
            <a:ext cx="11201400" cy="2433170"/>
          </a:xfrm>
        </p:spPr>
        <p:txBody>
          <a:bodyPr>
            <a:normAutofit/>
          </a:bodyPr>
          <a:lstStyle/>
          <a:p>
            <a:r>
              <a:rPr lang="en-US" sz="5000" dirty="0"/>
              <a:t>Internationally Mediated </a:t>
            </a:r>
            <a:br>
              <a:rPr lang="en-US" sz="5000" dirty="0"/>
            </a:br>
            <a:r>
              <a:rPr lang="en-US" sz="5000" dirty="0"/>
              <a:t>Peace: Bosnia-Herzegovina’s </a:t>
            </a:r>
            <a:br>
              <a:rPr lang="en-US" sz="5000" dirty="0"/>
            </a:br>
            <a:r>
              <a:rPr lang="en-US" sz="5000" dirty="0"/>
              <a:t>Path to Peace</a:t>
            </a:r>
          </a:p>
        </p:txBody>
      </p:sp>
      <p:sp>
        <p:nvSpPr>
          <p:cNvPr id="3" name="Subtitle 2">
            <a:extLst>
              <a:ext uri="{FF2B5EF4-FFF2-40B4-BE49-F238E27FC236}">
                <a16:creationId xmlns:a16="http://schemas.microsoft.com/office/drawing/2014/main" id="{4BE8D8BA-70B3-7611-1595-51F8CEB40F5A}"/>
              </a:ext>
            </a:extLst>
          </p:cNvPr>
          <p:cNvSpPr>
            <a:spLocks noGrp="1"/>
          </p:cNvSpPr>
          <p:nvPr>
            <p:ph type="subTitle" idx="1"/>
          </p:nvPr>
        </p:nvSpPr>
        <p:spPr>
          <a:xfrm>
            <a:off x="465083" y="4556800"/>
            <a:ext cx="7675617" cy="919089"/>
          </a:xfrm>
        </p:spPr>
        <p:txBody>
          <a:bodyPr>
            <a:normAutofit fontScale="85000" lnSpcReduction="10000"/>
          </a:bodyPr>
          <a:lstStyle/>
          <a:p>
            <a:r>
              <a:rPr lang="en-US" dirty="0"/>
              <a:t>How the peace process ended the war through coercive diplomacy but left unresolved divisions in its wake.</a:t>
            </a:r>
          </a:p>
        </p:txBody>
      </p:sp>
    </p:spTree>
    <p:extLst>
      <p:ext uri="{BB962C8B-B14F-4D97-AF65-F5344CB8AC3E}">
        <p14:creationId xmlns:p14="http://schemas.microsoft.com/office/powerpoint/2010/main" val="1995832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Placeholder 9">
            <a:extLst>
              <a:ext uri="{FF2B5EF4-FFF2-40B4-BE49-F238E27FC236}">
                <a16:creationId xmlns:a16="http://schemas.microsoft.com/office/drawing/2014/main" id="{EB7A9DA1-E4C4-E2C1-50F5-FE27964C342F}"/>
              </a:ext>
            </a:extLst>
          </p:cNvPr>
          <p:cNvPicPr>
            <a:picLocks noGrp="1" noChangeAspect="1"/>
          </p:cNvPicPr>
          <p:nvPr>
            <p:ph type="pic" idx="1"/>
          </p:nvPr>
        </p:nvPicPr>
        <p:blipFill>
          <a:blip r:embed="rId2"/>
          <a:srcRect l="-16372" t="165" r="-16372" b="165"/>
          <a:stretch>
            <a:fillRect/>
          </a:stretch>
        </p:blipFill>
        <p:spPr>
          <a:xfrm>
            <a:off x="-228671" y="2676938"/>
            <a:ext cx="13055792" cy="4079462"/>
          </a:xfrm>
          <a:prstGeom prst="rect">
            <a:avLst/>
          </a:prstGeom>
        </p:spPr>
      </p:pic>
      <p:sp>
        <p:nvSpPr>
          <p:cNvPr id="12" name="Text Placeholder 11">
            <a:extLst>
              <a:ext uri="{FF2B5EF4-FFF2-40B4-BE49-F238E27FC236}">
                <a16:creationId xmlns:a16="http://schemas.microsoft.com/office/drawing/2014/main" id="{806578DA-A452-35EB-F0CD-9188527189C0}"/>
              </a:ext>
            </a:extLst>
          </p:cNvPr>
          <p:cNvSpPr>
            <a:spLocks noGrp="1"/>
          </p:cNvSpPr>
          <p:nvPr>
            <p:ph type="body" sz="half" idx="2"/>
          </p:nvPr>
        </p:nvSpPr>
        <p:spPr/>
        <p:txBody>
          <a:bodyPr>
            <a:normAutofit fontScale="55000" lnSpcReduction="20000"/>
          </a:bodyPr>
          <a:lstStyle/>
          <a:p>
            <a:r>
              <a:rPr lang="en-US" dirty="0"/>
              <a:t>As the war deepened, the world watched with alarm and Bosnia became a major international concern. Fears of regional instability and the scale of humanitarian atrocities, drove international actors to try to mediate an agreement. Years of international efforts failed until the US led a final, coercive push.</a:t>
            </a:r>
          </a:p>
        </p:txBody>
      </p:sp>
      <p:sp>
        <p:nvSpPr>
          <p:cNvPr id="11" name="Title 10">
            <a:extLst>
              <a:ext uri="{FF2B5EF4-FFF2-40B4-BE49-F238E27FC236}">
                <a16:creationId xmlns:a16="http://schemas.microsoft.com/office/drawing/2014/main" id="{3B16D1EF-ABB0-AE72-C03B-074D6CB6C669}"/>
              </a:ext>
            </a:extLst>
          </p:cNvPr>
          <p:cNvSpPr>
            <a:spLocks noGrp="1"/>
          </p:cNvSpPr>
          <p:nvPr>
            <p:ph type="title"/>
          </p:nvPr>
        </p:nvSpPr>
        <p:spPr/>
        <p:txBody>
          <a:bodyPr>
            <a:normAutofit fontScale="90000"/>
          </a:bodyPr>
          <a:lstStyle/>
          <a:p>
            <a:r>
              <a:rPr lang="en-US" dirty="0"/>
              <a:t>Managing Conflict </a:t>
            </a:r>
            <a:br>
              <a:rPr lang="en-US" dirty="0"/>
            </a:br>
            <a:r>
              <a:rPr lang="en-US" dirty="0"/>
              <a:t>through International Mediation</a:t>
            </a:r>
          </a:p>
        </p:txBody>
      </p:sp>
    </p:spTree>
    <p:extLst>
      <p:ext uri="{BB962C8B-B14F-4D97-AF65-F5344CB8AC3E}">
        <p14:creationId xmlns:p14="http://schemas.microsoft.com/office/powerpoint/2010/main" val="15410303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a:extLst>
              <a:ext uri="{FF2B5EF4-FFF2-40B4-BE49-F238E27FC236}">
                <a16:creationId xmlns:a16="http://schemas.microsoft.com/office/drawing/2014/main" id="{CC4A414D-CED8-572D-843D-A09E316E74E6}"/>
              </a:ext>
            </a:extLst>
          </p:cNvPr>
          <p:cNvPicPr>
            <a:picLocks noGrp="1" noChangeAspect="1"/>
          </p:cNvPicPr>
          <p:nvPr>
            <p:ph type="pic" idx="1"/>
          </p:nvPr>
        </p:nvPicPr>
        <p:blipFill>
          <a:blip r:embed="rId2"/>
          <a:srcRect l="-1894" t="54" r="-201"/>
          <a:stretch>
            <a:fillRect/>
          </a:stretch>
        </p:blipFill>
        <p:spPr>
          <a:xfrm>
            <a:off x="4889499" y="1776369"/>
            <a:ext cx="6921501" cy="4448290"/>
          </a:xfrm>
          <a:prstGeom prst="rect">
            <a:avLst/>
          </a:prstGeom>
        </p:spPr>
      </p:pic>
      <p:sp>
        <p:nvSpPr>
          <p:cNvPr id="3" name="Text Placeholder 2">
            <a:extLst>
              <a:ext uri="{FF2B5EF4-FFF2-40B4-BE49-F238E27FC236}">
                <a16:creationId xmlns:a16="http://schemas.microsoft.com/office/drawing/2014/main" id="{93C6AF3D-A17D-0251-8A04-47C9F5489E64}"/>
              </a:ext>
            </a:extLst>
          </p:cNvPr>
          <p:cNvSpPr>
            <a:spLocks noGrp="1"/>
          </p:cNvSpPr>
          <p:nvPr>
            <p:ph type="body" sz="half" idx="2"/>
          </p:nvPr>
        </p:nvSpPr>
        <p:spPr>
          <a:xfrm>
            <a:off x="381001" y="2431260"/>
            <a:ext cx="5714999" cy="2667000"/>
          </a:xfrm>
        </p:spPr>
        <p:txBody>
          <a:bodyPr/>
          <a:lstStyle/>
          <a:p>
            <a:r>
              <a:rPr lang="en-US" dirty="0"/>
              <a:t>At Dayton, the US used coercive diplomacy, including the threat of military action, to impose an agreement that would end the war.</a:t>
            </a:r>
          </a:p>
        </p:txBody>
      </p:sp>
      <p:sp>
        <p:nvSpPr>
          <p:cNvPr id="4" name="Title 3">
            <a:extLst>
              <a:ext uri="{FF2B5EF4-FFF2-40B4-BE49-F238E27FC236}">
                <a16:creationId xmlns:a16="http://schemas.microsoft.com/office/drawing/2014/main" id="{944DEDF2-11D8-A033-C4C8-C1174CCFADC8}"/>
              </a:ext>
            </a:extLst>
          </p:cNvPr>
          <p:cNvSpPr>
            <a:spLocks noGrp="1"/>
          </p:cNvSpPr>
          <p:nvPr>
            <p:ph type="title"/>
          </p:nvPr>
        </p:nvSpPr>
        <p:spPr>
          <a:xfrm>
            <a:off x="381001" y="986588"/>
            <a:ext cx="6468374" cy="1325563"/>
          </a:xfrm>
        </p:spPr>
        <p:txBody>
          <a:bodyPr/>
          <a:lstStyle/>
          <a:p>
            <a:r>
              <a:rPr lang="en-US" dirty="0"/>
              <a:t>From War </a:t>
            </a:r>
            <a:br>
              <a:rPr lang="en-US" dirty="0"/>
            </a:br>
            <a:r>
              <a:rPr lang="en-US" dirty="0"/>
              <a:t>to Imposed Peace</a:t>
            </a:r>
          </a:p>
        </p:txBody>
      </p:sp>
    </p:spTree>
    <p:extLst>
      <p:ext uri="{BB962C8B-B14F-4D97-AF65-F5344CB8AC3E}">
        <p14:creationId xmlns:p14="http://schemas.microsoft.com/office/powerpoint/2010/main" val="19624512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a:extLst>
              <a:ext uri="{FF2B5EF4-FFF2-40B4-BE49-F238E27FC236}">
                <a16:creationId xmlns:a16="http://schemas.microsoft.com/office/drawing/2014/main" id="{184DB6FB-16B3-5032-C74C-2F3E83A43819}"/>
              </a:ext>
            </a:extLst>
          </p:cNvPr>
          <p:cNvPicPr>
            <a:picLocks noGrp="1" noChangeAspect="1"/>
          </p:cNvPicPr>
          <p:nvPr>
            <p:ph type="pic" idx="1"/>
          </p:nvPr>
        </p:nvPicPr>
        <p:blipFill>
          <a:blip r:embed="rId2"/>
          <a:srcRect l="383" r="383"/>
          <a:stretch/>
        </p:blipFill>
        <p:spPr/>
      </p:pic>
      <p:sp>
        <p:nvSpPr>
          <p:cNvPr id="3" name="Text Placeholder 2">
            <a:extLst>
              <a:ext uri="{FF2B5EF4-FFF2-40B4-BE49-F238E27FC236}">
                <a16:creationId xmlns:a16="http://schemas.microsoft.com/office/drawing/2014/main" id="{A563F35C-D4B9-AFE7-BC08-4AA6867DB8CD}"/>
              </a:ext>
            </a:extLst>
          </p:cNvPr>
          <p:cNvSpPr>
            <a:spLocks noGrp="1"/>
          </p:cNvSpPr>
          <p:nvPr>
            <p:ph type="body" sz="half" idx="2"/>
          </p:nvPr>
        </p:nvSpPr>
        <p:spPr/>
        <p:txBody>
          <a:bodyPr/>
          <a:lstStyle/>
          <a:p>
            <a:r>
              <a:rPr lang="en-US" dirty="0"/>
              <a:t>The process brought an immediate halt to violence. It was designed to stop the war not to resolve the underlying conflict. Mediated and enforced by international actors, it was shaped outside Bosnia with no space for local ownership.</a:t>
            </a:r>
          </a:p>
        </p:txBody>
      </p:sp>
    </p:spTree>
    <p:extLst>
      <p:ext uri="{BB962C8B-B14F-4D97-AF65-F5344CB8AC3E}">
        <p14:creationId xmlns:p14="http://schemas.microsoft.com/office/powerpoint/2010/main" val="37375024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7658BB1-22F4-853D-BC17-3E3C75930987}"/>
              </a:ext>
            </a:extLst>
          </p:cNvPr>
          <p:cNvSpPr>
            <a:spLocks noGrp="1"/>
          </p:cNvSpPr>
          <p:nvPr>
            <p:ph type="body" sz="half" idx="2"/>
          </p:nvPr>
        </p:nvSpPr>
        <p:spPr/>
        <p:txBody>
          <a:bodyPr>
            <a:normAutofit lnSpcReduction="10000"/>
          </a:bodyPr>
          <a:lstStyle/>
          <a:p>
            <a:r>
              <a:rPr lang="en-US" dirty="0"/>
              <a:t>The Dayton Peace Accords contained the violence but the relationships at the heart of the conflict were never transformed.</a:t>
            </a:r>
          </a:p>
        </p:txBody>
      </p:sp>
      <p:sp>
        <p:nvSpPr>
          <p:cNvPr id="4" name="Title 3">
            <a:extLst>
              <a:ext uri="{FF2B5EF4-FFF2-40B4-BE49-F238E27FC236}">
                <a16:creationId xmlns:a16="http://schemas.microsoft.com/office/drawing/2014/main" id="{0ADE5E7D-A202-691D-F1B6-74D119374C96}"/>
              </a:ext>
            </a:extLst>
          </p:cNvPr>
          <p:cNvSpPr>
            <a:spLocks noGrp="1"/>
          </p:cNvSpPr>
          <p:nvPr>
            <p:ph type="title"/>
          </p:nvPr>
        </p:nvSpPr>
        <p:spPr/>
        <p:txBody>
          <a:bodyPr/>
          <a:lstStyle/>
          <a:p>
            <a:r>
              <a:rPr lang="en-US" dirty="0"/>
              <a:t>A Fragile Peace, </a:t>
            </a:r>
            <a:br>
              <a:rPr lang="en-US" dirty="0"/>
            </a:br>
            <a:r>
              <a:rPr lang="en-US" dirty="0"/>
              <a:t>Unresolved Conflict</a:t>
            </a:r>
          </a:p>
        </p:txBody>
      </p:sp>
      <p:sp>
        <p:nvSpPr>
          <p:cNvPr id="5" name="Rounded Rectangle 4">
            <a:extLst>
              <a:ext uri="{FF2B5EF4-FFF2-40B4-BE49-F238E27FC236}">
                <a16:creationId xmlns:a16="http://schemas.microsoft.com/office/drawing/2014/main" id="{09C48A64-0B61-14AD-4FA2-83827DC5D76D}"/>
              </a:ext>
            </a:extLst>
          </p:cNvPr>
          <p:cNvSpPr/>
          <p:nvPr/>
        </p:nvSpPr>
        <p:spPr>
          <a:xfrm>
            <a:off x="622300" y="3429000"/>
            <a:ext cx="3266659" cy="2019300"/>
          </a:xfrm>
          <a:prstGeom prst="round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i="1" dirty="0">
                <a:solidFill>
                  <a:schemeClr val="bg1"/>
                </a:solidFill>
                <a:latin typeface="Open Sans SemiBold" panose="020B0606030504020204" pitchFamily="34" charset="0"/>
                <a:ea typeface="Open Sans SemiBold" panose="020B0606030504020204" pitchFamily="34" charset="0"/>
                <a:cs typeface="Open Sans SemiBold" panose="020B0606030504020204" pitchFamily="34" charset="0"/>
              </a:rPr>
              <a:t>Ended the war, not the conflict</a:t>
            </a:r>
          </a:p>
        </p:txBody>
      </p:sp>
      <p:sp>
        <p:nvSpPr>
          <p:cNvPr id="9" name="Rounded Rectangle 8">
            <a:extLst>
              <a:ext uri="{FF2B5EF4-FFF2-40B4-BE49-F238E27FC236}">
                <a16:creationId xmlns:a16="http://schemas.microsoft.com/office/drawing/2014/main" id="{6F46C0EA-C953-4278-B44C-C652C21269CC}"/>
              </a:ext>
            </a:extLst>
          </p:cNvPr>
          <p:cNvSpPr/>
          <p:nvPr/>
        </p:nvSpPr>
        <p:spPr>
          <a:xfrm>
            <a:off x="4462670" y="3429000"/>
            <a:ext cx="3266659" cy="2019300"/>
          </a:xfrm>
          <a:prstGeom prst="round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i="1" dirty="0">
                <a:solidFill>
                  <a:schemeClr val="bg1"/>
                </a:solidFill>
                <a:latin typeface="Open Sans SemiBold" panose="020B0606030504020204" pitchFamily="34" charset="0"/>
                <a:ea typeface="Open Sans SemiBold" panose="020B0606030504020204" pitchFamily="34" charset="0"/>
                <a:cs typeface="Open Sans SemiBold" panose="020B0606030504020204" pitchFamily="34" charset="0"/>
              </a:rPr>
              <a:t>Internationally owned &amp; led, not built from within</a:t>
            </a:r>
          </a:p>
        </p:txBody>
      </p:sp>
      <p:sp>
        <p:nvSpPr>
          <p:cNvPr id="10" name="Rounded Rectangle 9">
            <a:extLst>
              <a:ext uri="{FF2B5EF4-FFF2-40B4-BE49-F238E27FC236}">
                <a16:creationId xmlns:a16="http://schemas.microsoft.com/office/drawing/2014/main" id="{6C4BC4DF-FA1F-7FB1-442F-9303582B178B}"/>
              </a:ext>
            </a:extLst>
          </p:cNvPr>
          <p:cNvSpPr/>
          <p:nvPr/>
        </p:nvSpPr>
        <p:spPr>
          <a:xfrm>
            <a:off x="8318500" y="3429000"/>
            <a:ext cx="3266659" cy="2019300"/>
          </a:xfrm>
          <a:prstGeom prst="round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i="1" dirty="0" err="1">
                <a:solidFill>
                  <a:schemeClr val="bg1"/>
                </a:solidFill>
                <a:latin typeface="Open Sans SemiBold" panose="020B0606030504020204" pitchFamily="34" charset="0"/>
                <a:ea typeface="Open Sans SemiBold" panose="020B0606030504020204" pitchFamily="34" charset="0"/>
                <a:cs typeface="Open Sans SemiBold" panose="020B0606030504020204" pitchFamily="34" charset="0"/>
              </a:rPr>
              <a:t>Formalised</a:t>
            </a:r>
            <a:r>
              <a:rPr lang="en-US" b="1" i="1" dirty="0">
                <a:solidFill>
                  <a:schemeClr val="bg1"/>
                </a:solidFill>
                <a:latin typeface="Open Sans SemiBold" panose="020B0606030504020204" pitchFamily="34" charset="0"/>
                <a:ea typeface="Open Sans SemiBold" panose="020B0606030504020204" pitchFamily="34" charset="0"/>
                <a:cs typeface="Open Sans SemiBold" panose="020B0606030504020204" pitchFamily="34" charset="0"/>
              </a:rPr>
              <a:t> peace without political reconciliation</a:t>
            </a:r>
          </a:p>
        </p:txBody>
      </p:sp>
      <p:sp>
        <p:nvSpPr>
          <p:cNvPr id="11" name="Oval 10">
            <a:extLst>
              <a:ext uri="{FF2B5EF4-FFF2-40B4-BE49-F238E27FC236}">
                <a16:creationId xmlns:a16="http://schemas.microsoft.com/office/drawing/2014/main" id="{9B3F58F1-9D2E-6978-976B-04C62A934150}"/>
              </a:ext>
            </a:extLst>
          </p:cNvPr>
          <p:cNvSpPr/>
          <p:nvPr/>
        </p:nvSpPr>
        <p:spPr>
          <a:xfrm>
            <a:off x="381002" y="2997200"/>
            <a:ext cx="850898" cy="850898"/>
          </a:xfrm>
          <a:prstGeom prst="ellipse">
            <a:avLst/>
          </a:prstGeom>
          <a:ln>
            <a:solidFill>
              <a:schemeClr val="tx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US" b="1" i="1" dirty="0">
                <a:latin typeface="Open Sans" panose="020B0606030504020204" pitchFamily="34" charset="0"/>
                <a:ea typeface="Open Sans" panose="020B0606030504020204" pitchFamily="34" charset="0"/>
                <a:cs typeface="Open Sans" panose="020B0606030504020204" pitchFamily="34" charset="0"/>
              </a:rPr>
              <a:t>1</a:t>
            </a:r>
          </a:p>
        </p:txBody>
      </p:sp>
      <p:sp>
        <p:nvSpPr>
          <p:cNvPr id="12" name="Oval 11">
            <a:extLst>
              <a:ext uri="{FF2B5EF4-FFF2-40B4-BE49-F238E27FC236}">
                <a16:creationId xmlns:a16="http://schemas.microsoft.com/office/drawing/2014/main" id="{9EB75EDF-6349-9341-A872-6C49226B9CE6}"/>
              </a:ext>
            </a:extLst>
          </p:cNvPr>
          <p:cNvSpPr/>
          <p:nvPr/>
        </p:nvSpPr>
        <p:spPr>
          <a:xfrm>
            <a:off x="4279902" y="2997200"/>
            <a:ext cx="850898" cy="850898"/>
          </a:xfrm>
          <a:prstGeom prst="ellipse">
            <a:avLst/>
          </a:prstGeom>
          <a:ln>
            <a:solidFill>
              <a:schemeClr val="tx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US" b="1" i="1" dirty="0">
                <a:latin typeface="Open Sans" panose="020B0606030504020204" pitchFamily="34" charset="0"/>
                <a:ea typeface="Open Sans" panose="020B0606030504020204" pitchFamily="34" charset="0"/>
                <a:cs typeface="Open Sans" panose="020B0606030504020204" pitchFamily="34" charset="0"/>
              </a:rPr>
              <a:t>2</a:t>
            </a:r>
          </a:p>
        </p:txBody>
      </p:sp>
      <p:sp>
        <p:nvSpPr>
          <p:cNvPr id="13" name="Oval 12">
            <a:extLst>
              <a:ext uri="{FF2B5EF4-FFF2-40B4-BE49-F238E27FC236}">
                <a16:creationId xmlns:a16="http://schemas.microsoft.com/office/drawing/2014/main" id="{F8E98A3E-91FF-DD19-B23E-3775007BC187}"/>
              </a:ext>
            </a:extLst>
          </p:cNvPr>
          <p:cNvSpPr/>
          <p:nvPr/>
        </p:nvSpPr>
        <p:spPr>
          <a:xfrm>
            <a:off x="8102602" y="2997200"/>
            <a:ext cx="850898" cy="850898"/>
          </a:xfrm>
          <a:prstGeom prst="ellipse">
            <a:avLst/>
          </a:prstGeom>
          <a:ln>
            <a:solidFill>
              <a:schemeClr val="tx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US" b="1" i="1" dirty="0">
                <a:latin typeface="Open Sans" panose="020B0606030504020204" pitchFamily="34" charset="0"/>
                <a:ea typeface="Open Sans" panose="020B0606030504020204" pitchFamily="34" charset="0"/>
                <a:cs typeface="Open Sans" panose="020B0606030504020204" pitchFamily="34" charset="0"/>
              </a:rPr>
              <a:t>3</a:t>
            </a:r>
          </a:p>
        </p:txBody>
      </p:sp>
    </p:spTree>
    <p:extLst>
      <p:ext uri="{BB962C8B-B14F-4D97-AF65-F5344CB8AC3E}">
        <p14:creationId xmlns:p14="http://schemas.microsoft.com/office/powerpoint/2010/main" val="42166604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8DC512B-CD58-8A7C-084E-4C6BFA304538}"/>
              </a:ext>
            </a:extLst>
          </p:cNvPr>
          <p:cNvSpPr>
            <a:spLocks noGrp="1"/>
          </p:cNvSpPr>
          <p:nvPr>
            <p:ph type="body" sz="half" idx="2"/>
          </p:nvPr>
        </p:nvSpPr>
        <p:spPr/>
        <p:txBody>
          <a:bodyPr/>
          <a:lstStyle/>
          <a:p>
            <a:r>
              <a:rPr lang="en-US" dirty="0"/>
              <a:t>Three decades on, peace holds. But the system remains fragile, shaped by mistrust and competing visions of the future.</a:t>
            </a:r>
          </a:p>
        </p:txBody>
      </p:sp>
      <p:pic>
        <p:nvPicPr>
          <p:cNvPr id="4" name="Picture Placeholder 3">
            <a:extLst>
              <a:ext uri="{FF2B5EF4-FFF2-40B4-BE49-F238E27FC236}">
                <a16:creationId xmlns:a16="http://schemas.microsoft.com/office/drawing/2014/main" id="{4077A4F1-1BEA-53F0-C273-76FD48C7DD3B}"/>
              </a:ext>
            </a:extLst>
          </p:cNvPr>
          <p:cNvPicPr>
            <a:picLocks noGrp="1" noChangeAspect="1"/>
          </p:cNvPicPr>
          <p:nvPr>
            <p:ph type="pic" idx="1"/>
          </p:nvPr>
        </p:nvPicPr>
        <p:blipFill>
          <a:blip r:embed="rId2"/>
          <a:srcRect l="9283" r="9283"/>
          <a:stretch>
            <a:fillRect/>
          </a:stretch>
        </p:blipFill>
        <p:spPr>
          <a:prstGeom prst="rect">
            <a:avLst/>
          </a:prstGeom>
        </p:spPr>
      </p:pic>
    </p:spTree>
    <p:extLst>
      <p:ext uri="{BB962C8B-B14F-4D97-AF65-F5344CB8AC3E}">
        <p14:creationId xmlns:p14="http://schemas.microsoft.com/office/powerpoint/2010/main" val="10588136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65140051"/>
      </p:ext>
    </p:extLst>
  </p:cSld>
  <p:clrMapOvr>
    <a:masterClrMapping/>
  </p:clrMapOvr>
</p:sld>
</file>

<file path=ppt/theme/theme1.xml><?xml version="1.0" encoding="utf-8"?>
<a:theme xmlns:a="http://schemas.openxmlformats.org/drawingml/2006/main" name="Office Theme">
  <a:themeElements>
    <a:clrScheme name="CDF - Shared Knowledge - Bosnia">
      <a:dk1>
        <a:srgbClr val="5F7176"/>
      </a:dk1>
      <a:lt1>
        <a:srgbClr val="E6E6E6"/>
      </a:lt1>
      <a:dk2>
        <a:srgbClr val="5F7176"/>
      </a:dk2>
      <a:lt2>
        <a:srgbClr val="E6E6E6"/>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CDF - Shared Knowledge - Bosnia">
      <a:dk1>
        <a:srgbClr val="5F7176"/>
      </a:dk1>
      <a:lt1>
        <a:srgbClr val="E6E6E6"/>
      </a:lt1>
      <a:dk2>
        <a:srgbClr val="5F7176"/>
      </a:dk2>
      <a:lt2>
        <a:srgbClr val="E6E6E6"/>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191</TotalTime>
  <Words>236</Words>
  <Application>Microsoft Macintosh PowerPoint</Application>
  <PresentationFormat>Widescreen</PresentationFormat>
  <Paragraphs>16</Paragraphs>
  <Slides>7</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7</vt:i4>
      </vt:variant>
    </vt:vector>
  </HeadingPairs>
  <TitlesOfParts>
    <vt:vector size="16" baseType="lpstr">
      <vt:lpstr>Aptos</vt:lpstr>
      <vt:lpstr>Arial</vt:lpstr>
      <vt:lpstr>Open Sans</vt:lpstr>
      <vt:lpstr>Open Sans ExtraBold</vt:lpstr>
      <vt:lpstr>Open Sans Medium</vt:lpstr>
      <vt:lpstr>Open Sans SemiBold</vt:lpstr>
      <vt:lpstr>Trebuchet MS</vt:lpstr>
      <vt:lpstr>Office Theme</vt:lpstr>
      <vt:lpstr>1_Office Theme</vt:lpstr>
      <vt:lpstr>Internationally Mediated  Peace: Bosnia-Herzegovina’s  Path to Peace</vt:lpstr>
      <vt:lpstr>Managing Conflict  through International Mediation</vt:lpstr>
      <vt:lpstr>From War  to Imposed Peace</vt:lpstr>
      <vt:lpstr>PowerPoint Presentation</vt:lpstr>
      <vt:lpstr>A Fragile Peace,  Unresolved Conflict</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Internationally Mediated  Peace: Bosnia-Herzegovina’s  Path to Peace</dc:title>
  <dc:creator>Bertolotti, Giulio (The Visual Agency)</dc:creator>
  <cp:lastModifiedBy>Maria Zeniou</cp:lastModifiedBy>
  <cp:revision>8</cp:revision>
  <dcterms:created xsi:type="dcterms:W3CDTF">2025-07-24T08:40:02Z</dcterms:created>
  <dcterms:modified xsi:type="dcterms:W3CDTF">2025-11-12T10:48:49Z</dcterms:modified>
</cp:coreProperties>
</file>