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4" r:id="rId2"/>
  </p:sldMasterIdLst>
  <p:sldIdLst>
    <p:sldId id="257" r:id="rId3"/>
    <p:sldId id="265" r:id="rId4"/>
    <p:sldId id="266" r:id="rId5"/>
    <p:sldId id="260" r:id="rId6"/>
    <p:sldId id="267" r:id="rId7"/>
    <p:sldId id="268"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05"/>
    <p:restoredTop sz="94633"/>
  </p:normalViewPr>
  <p:slideViewPr>
    <p:cSldViewPr snapToGrid="0">
      <p:cViewPr>
        <p:scale>
          <a:sx n="100" d="100"/>
          <a:sy n="100" d="100"/>
        </p:scale>
        <p:origin x="1680" y="1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2.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Content Placeholder 2">
            <a:extLst>
              <a:ext uri="{FF2B5EF4-FFF2-40B4-BE49-F238E27FC236}">
                <a16:creationId xmlns:a16="http://schemas.microsoft.com/office/drawing/2014/main" id="{44B0F805-0C1A-1C58-9330-F3A8CE80EFAF}"/>
              </a:ext>
            </a:extLst>
          </p:cNvPr>
          <p:cNvSpPr>
            <a:spLocks noGrp="1"/>
          </p:cNvSpPr>
          <p:nvPr>
            <p:ph idx="10"/>
          </p:nvPr>
        </p:nvSpPr>
        <p:spPr>
          <a:xfrm>
            <a:off x="6096000" y="762001"/>
            <a:ext cx="6096000" cy="609599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19602687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62526"/>
            <a:ext cx="4774337" cy="5133474"/>
          </a:xfrm>
        </p:spPr>
        <p:txBody>
          <a:bodyPr anchor="ctr" anchorCtr="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48377" y="3429000"/>
            <a:ext cx="6462623"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48377" y="1984328"/>
            <a:ext cx="6462623"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8081704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424247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1">
            <a:extLst>
              <a:ext uri="{FF2B5EF4-FFF2-40B4-BE49-F238E27FC236}">
                <a16:creationId xmlns:a16="http://schemas.microsoft.com/office/drawing/2014/main" id="{1BC1C973-B114-AAC2-1459-1ECE4875C144}"/>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pic>
        <p:nvPicPr>
          <p:cNvPr id="4" name="Graphic 3">
            <a:extLst>
              <a:ext uri="{FF2B5EF4-FFF2-40B4-BE49-F238E27FC236}">
                <a16:creationId xmlns:a16="http://schemas.microsoft.com/office/drawing/2014/main" id="{A6186AB3-72D5-6BD9-38E9-AE7F3723AC2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81001" y="6096000"/>
            <a:ext cx="2576874" cy="573798"/>
          </a:xfrm>
          <a:prstGeom prst="rect">
            <a:avLst/>
          </a:prstGeom>
        </p:spPr>
      </p:pic>
    </p:spTree>
    <p:extLst>
      <p:ext uri="{BB962C8B-B14F-4D97-AF65-F5344CB8AC3E}">
        <p14:creationId xmlns:p14="http://schemas.microsoft.com/office/powerpoint/2010/main" val="74789538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110344" y="762000"/>
            <a:ext cx="4994740" cy="62851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262117" y="3105806"/>
            <a:ext cx="6548871"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20681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86588"/>
            <a:ext cx="4774337" cy="510941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1" y="3429000"/>
            <a:ext cx="6468374"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1" y="1984328"/>
            <a:ext cx="6468374"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53333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31125" y="3429000"/>
            <a:ext cx="647987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31125" y="1984328"/>
            <a:ext cx="647987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6255103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329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itle 1">
            <a:extLst>
              <a:ext uri="{FF2B5EF4-FFF2-40B4-BE49-F238E27FC236}">
                <a16:creationId xmlns:a16="http://schemas.microsoft.com/office/drawing/2014/main" id="{BDE80F83-930A-B7DF-8472-89F5FF00E516}"/>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pic>
        <p:nvPicPr>
          <p:cNvPr id="2" name="Graphic 1">
            <a:extLst>
              <a:ext uri="{FF2B5EF4-FFF2-40B4-BE49-F238E27FC236}">
                <a16:creationId xmlns:a16="http://schemas.microsoft.com/office/drawing/2014/main" id="{E672431E-B255-25B5-977E-DF42D3D075D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81001" y="6096000"/>
            <a:ext cx="2576874" cy="573798"/>
          </a:xfrm>
          <a:prstGeom prst="rect">
            <a:avLst/>
          </a:prstGeom>
        </p:spPr>
      </p:pic>
    </p:spTree>
    <p:extLst>
      <p:ext uri="{BB962C8B-B14F-4D97-AF65-F5344CB8AC3E}">
        <p14:creationId xmlns:p14="http://schemas.microsoft.com/office/powerpoint/2010/main" val="806415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a:extLst>
              <a:ext uri="{FF2B5EF4-FFF2-40B4-BE49-F238E27FC236}">
                <a16:creationId xmlns:a16="http://schemas.microsoft.com/office/drawing/2014/main" id="{F04CFF46-D6B2-886F-502B-36287E0A038E}"/>
              </a:ext>
            </a:extLst>
          </p:cNvPr>
          <p:cNvPicPr>
            <a:picLocks noChangeAspect="1"/>
          </p:cNvPicPr>
          <p:nvPr userDrawn="1"/>
        </p:nvPicPr>
        <p:blipFill>
          <a:blip r:embed="rId2"/>
          <a:stretch>
            <a:fillRect/>
          </a:stretch>
        </p:blipFill>
        <p:spPr>
          <a:xfrm>
            <a:off x="6096000" y="762001"/>
            <a:ext cx="7191554" cy="7367434"/>
          </a:xfrm>
          <a:prstGeom prst="rect">
            <a:avLst/>
          </a:prstGeom>
        </p:spPr>
      </p:pic>
    </p:spTree>
    <p:extLst>
      <p:ext uri="{BB962C8B-B14F-4D97-AF65-F5344CB8AC3E}">
        <p14:creationId xmlns:p14="http://schemas.microsoft.com/office/powerpoint/2010/main" val="261147901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110344" y="762000"/>
            <a:ext cx="4994740" cy="6285186"/>
          </a:xfrm>
        </p:spPr>
        <p:txBody>
          <a:bodyPr>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193103" y="3105806"/>
            <a:ext cx="6617885"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3882559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0" y="3429000"/>
            <a:ext cx="641661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0" y="1984328"/>
            <a:ext cx="641661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793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80933902"/>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0" r:id="rId3"/>
    <p:sldLayoutId id="2147483661" r:id="rId4"/>
    <p:sldLayoutId id="2147483662" r:id="rId5"/>
    <p:sldLayoutId id="2147483663"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1178444"/>
      </p:ext>
    </p:extLst>
  </p:cSld>
  <p:clrMap bg1="dk1" tx1="lt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D8C37-47D8-BDF6-86BC-445C212C6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E05B2-CE66-286F-D26B-82EB592ADE9D}"/>
              </a:ext>
            </a:extLst>
          </p:cNvPr>
          <p:cNvSpPr>
            <a:spLocks noGrp="1"/>
          </p:cNvSpPr>
          <p:nvPr>
            <p:ph type="ctrTitle"/>
          </p:nvPr>
        </p:nvSpPr>
        <p:spPr/>
        <p:txBody>
          <a:bodyPr>
            <a:normAutofit fontScale="90000"/>
          </a:bodyPr>
          <a:lstStyle/>
          <a:p>
            <a:r>
              <a:rPr lang="en-US" dirty="0"/>
              <a:t>Internationally Mediated Peace: </a:t>
            </a:r>
            <a:br>
              <a:rPr lang="en-US" dirty="0"/>
            </a:br>
            <a:r>
              <a:rPr lang="en-US" dirty="0"/>
              <a:t>Bosnia-Herzegovina’s </a:t>
            </a:r>
            <a:br>
              <a:rPr lang="en-US" dirty="0"/>
            </a:br>
            <a:r>
              <a:rPr lang="en-US" dirty="0"/>
              <a:t>Path to Peace</a:t>
            </a:r>
          </a:p>
        </p:txBody>
      </p:sp>
      <p:sp>
        <p:nvSpPr>
          <p:cNvPr id="3" name="Subtitle 2">
            <a:extLst>
              <a:ext uri="{FF2B5EF4-FFF2-40B4-BE49-F238E27FC236}">
                <a16:creationId xmlns:a16="http://schemas.microsoft.com/office/drawing/2014/main" id="{4BE8D8BA-70B3-7611-1595-51F8CEB40F5A}"/>
              </a:ext>
            </a:extLst>
          </p:cNvPr>
          <p:cNvSpPr>
            <a:spLocks noGrp="1"/>
          </p:cNvSpPr>
          <p:nvPr>
            <p:ph type="subTitle" idx="1"/>
          </p:nvPr>
        </p:nvSpPr>
        <p:spPr/>
        <p:txBody>
          <a:bodyPr>
            <a:normAutofit fontScale="85000" lnSpcReduction="10000"/>
          </a:bodyPr>
          <a:lstStyle/>
          <a:p>
            <a:r>
              <a:rPr lang="en-US" dirty="0"/>
              <a:t>How the peace process ended the war through coercive diplomacy but left unresolved divisions in its wake.</a:t>
            </a:r>
          </a:p>
        </p:txBody>
      </p:sp>
    </p:spTree>
    <p:extLst>
      <p:ext uri="{BB962C8B-B14F-4D97-AF65-F5344CB8AC3E}">
        <p14:creationId xmlns:p14="http://schemas.microsoft.com/office/powerpoint/2010/main" val="199583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EB7A9DA1-E4C4-E2C1-50F5-FE27964C342F}"/>
              </a:ext>
            </a:extLst>
          </p:cNvPr>
          <p:cNvPicPr>
            <a:picLocks noGrp="1" noChangeAspect="1"/>
          </p:cNvPicPr>
          <p:nvPr>
            <p:ph type="pic" idx="1"/>
          </p:nvPr>
        </p:nvPicPr>
        <p:blipFill>
          <a:blip r:embed="rId2"/>
          <a:srcRect l="-16372" t="165" r="-16372" b="165"/>
          <a:stretch>
            <a:fillRect/>
          </a:stretch>
        </p:blipFill>
        <p:spPr>
          <a:xfrm>
            <a:off x="-228671" y="2676938"/>
            <a:ext cx="13055792" cy="4079462"/>
          </a:xfrm>
          <a:prstGeom prst="rect">
            <a:avLst/>
          </a:prstGeom>
        </p:spPr>
      </p:pic>
      <p:sp>
        <p:nvSpPr>
          <p:cNvPr id="12" name="Text Placeholder 11">
            <a:extLst>
              <a:ext uri="{FF2B5EF4-FFF2-40B4-BE49-F238E27FC236}">
                <a16:creationId xmlns:a16="http://schemas.microsoft.com/office/drawing/2014/main" id="{806578DA-A452-35EB-F0CD-9188527189C0}"/>
              </a:ext>
            </a:extLst>
          </p:cNvPr>
          <p:cNvSpPr>
            <a:spLocks noGrp="1"/>
          </p:cNvSpPr>
          <p:nvPr>
            <p:ph type="body" sz="half" idx="2"/>
          </p:nvPr>
        </p:nvSpPr>
        <p:spPr/>
        <p:txBody>
          <a:bodyPr>
            <a:normAutofit fontScale="55000" lnSpcReduction="20000"/>
          </a:bodyPr>
          <a:lstStyle/>
          <a:p>
            <a:r>
              <a:rPr lang="en-US" dirty="0"/>
              <a:t>As the war deepened, the world watched with alarm and Bosnia became a major international concern. Fears of regional instability and the scale of humanitarian atrocities, drove international actors to try to mediate an agreement. Years of international efforts failed until the US led a final, coercive push.</a:t>
            </a:r>
          </a:p>
        </p:txBody>
      </p:sp>
      <p:sp>
        <p:nvSpPr>
          <p:cNvPr id="11" name="Title 10">
            <a:extLst>
              <a:ext uri="{FF2B5EF4-FFF2-40B4-BE49-F238E27FC236}">
                <a16:creationId xmlns:a16="http://schemas.microsoft.com/office/drawing/2014/main" id="{3B16D1EF-ABB0-AE72-C03B-074D6CB6C669}"/>
              </a:ext>
            </a:extLst>
          </p:cNvPr>
          <p:cNvSpPr>
            <a:spLocks noGrp="1"/>
          </p:cNvSpPr>
          <p:nvPr>
            <p:ph type="title"/>
          </p:nvPr>
        </p:nvSpPr>
        <p:spPr/>
        <p:txBody>
          <a:bodyPr>
            <a:normAutofit fontScale="90000"/>
          </a:bodyPr>
          <a:lstStyle/>
          <a:p>
            <a:r>
              <a:rPr lang="en-US" dirty="0"/>
              <a:t>Managing Conflict </a:t>
            </a:r>
            <a:br>
              <a:rPr lang="en-US" dirty="0"/>
            </a:br>
            <a:r>
              <a:rPr lang="en-US" dirty="0"/>
              <a:t>through International Mediation</a:t>
            </a:r>
          </a:p>
        </p:txBody>
      </p:sp>
    </p:spTree>
    <p:extLst>
      <p:ext uri="{BB962C8B-B14F-4D97-AF65-F5344CB8AC3E}">
        <p14:creationId xmlns:p14="http://schemas.microsoft.com/office/powerpoint/2010/main" val="1541030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CC4A414D-CED8-572D-843D-A09E316E74E6}"/>
              </a:ext>
            </a:extLst>
          </p:cNvPr>
          <p:cNvPicPr>
            <a:picLocks noGrp="1" noChangeAspect="1"/>
          </p:cNvPicPr>
          <p:nvPr>
            <p:ph type="pic" idx="1"/>
          </p:nvPr>
        </p:nvPicPr>
        <p:blipFill>
          <a:blip r:embed="rId2"/>
          <a:srcRect l="-1894" t="54" r="-201"/>
          <a:stretch>
            <a:fillRect/>
          </a:stretch>
        </p:blipFill>
        <p:spPr>
          <a:xfrm>
            <a:off x="4889499" y="1776369"/>
            <a:ext cx="6921501" cy="4448290"/>
          </a:xfrm>
          <a:prstGeom prst="rect">
            <a:avLst/>
          </a:prstGeom>
        </p:spPr>
      </p:pic>
      <p:sp>
        <p:nvSpPr>
          <p:cNvPr id="3" name="Text Placeholder 2">
            <a:extLst>
              <a:ext uri="{FF2B5EF4-FFF2-40B4-BE49-F238E27FC236}">
                <a16:creationId xmlns:a16="http://schemas.microsoft.com/office/drawing/2014/main" id="{93C6AF3D-A17D-0251-8A04-47C9F5489E64}"/>
              </a:ext>
            </a:extLst>
          </p:cNvPr>
          <p:cNvSpPr>
            <a:spLocks noGrp="1"/>
          </p:cNvSpPr>
          <p:nvPr>
            <p:ph type="body" sz="half" idx="2"/>
          </p:nvPr>
        </p:nvSpPr>
        <p:spPr>
          <a:xfrm>
            <a:off x="381001" y="2431260"/>
            <a:ext cx="5714999" cy="2667000"/>
          </a:xfrm>
        </p:spPr>
        <p:txBody>
          <a:bodyPr/>
          <a:lstStyle/>
          <a:p>
            <a:r>
              <a:rPr lang="en-US" dirty="0"/>
              <a:t>At Dayton, the US used coercive diplomacy, including the threat of military action, to impose an agreement that would end the war.</a:t>
            </a:r>
          </a:p>
        </p:txBody>
      </p:sp>
      <p:sp>
        <p:nvSpPr>
          <p:cNvPr id="4" name="Title 3">
            <a:extLst>
              <a:ext uri="{FF2B5EF4-FFF2-40B4-BE49-F238E27FC236}">
                <a16:creationId xmlns:a16="http://schemas.microsoft.com/office/drawing/2014/main" id="{944DEDF2-11D8-A033-C4C8-C1174CCFADC8}"/>
              </a:ext>
            </a:extLst>
          </p:cNvPr>
          <p:cNvSpPr>
            <a:spLocks noGrp="1"/>
          </p:cNvSpPr>
          <p:nvPr>
            <p:ph type="title"/>
          </p:nvPr>
        </p:nvSpPr>
        <p:spPr>
          <a:xfrm>
            <a:off x="381001" y="986588"/>
            <a:ext cx="6468374" cy="1325563"/>
          </a:xfrm>
        </p:spPr>
        <p:txBody>
          <a:bodyPr/>
          <a:lstStyle/>
          <a:p>
            <a:r>
              <a:rPr lang="en-US" dirty="0"/>
              <a:t>From War </a:t>
            </a:r>
            <a:br>
              <a:rPr lang="en-US" dirty="0"/>
            </a:br>
            <a:r>
              <a:rPr lang="en-US" dirty="0"/>
              <a:t>to Imposed Peace</a:t>
            </a:r>
          </a:p>
        </p:txBody>
      </p:sp>
    </p:spTree>
    <p:extLst>
      <p:ext uri="{BB962C8B-B14F-4D97-AF65-F5344CB8AC3E}">
        <p14:creationId xmlns:p14="http://schemas.microsoft.com/office/powerpoint/2010/main" val="19624512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184DB6FB-16B3-5032-C74C-2F3E83A43819}"/>
              </a:ext>
            </a:extLst>
          </p:cNvPr>
          <p:cNvPicPr>
            <a:picLocks noGrp="1" noChangeAspect="1"/>
          </p:cNvPicPr>
          <p:nvPr>
            <p:ph type="pic" idx="1"/>
          </p:nvPr>
        </p:nvPicPr>
        <p:blipFill>
          <a:blip r:embed="rId2"/>
          <a:srcRect l="383" r="383"/>
          <a:stretch/>
        </p:blipFill>
        <p:spPr/>
      </p:pic>
      <p:sp>
        <p:nvSpPr>
          <p:cNvPr id="3" name="Text Placeholder 2">
            <a:extLst>
              <a:ext uri="{FF2B5EF4-FFF2-40B4-BE49-F238E27FC236}">
                <a16:creationId xmlns:a16="http://schemas.microsoft.com/office/drawing/2014/main" id="{A563F35C-D4B9-AFE7-BC08-4AA6867DB8CD}"/>
              </a:ext>
            </a:extLst>
          </p:cNvPr>
          <p:cNvSpPr>
            <a:spLocks noGrp="1"/>
          </p:cNvSpPr>
          <p:nvPr>
            <p:ph type="body" sz="half" idx="2"/>
          </p:nvPr>
        </p:nvSpPr>
        <p:spPr/>
        <p:txBody>
          <a:bodyPr/>
          <a:lstStyle/>
          <a:p>
            <a:r>
              <a:rPr lang="en-US" dirty="0"/>
              <a:t>The process brought an immediate halt to violence. It was designed to stop the war not to resolve the underlying conflict. Mediated and enforced by international actors, it was shaped outside Bosnia with no space for local ownership.</a:t>
            </a:r>
          </a:p>
        </p:txBody>
      </p:sp>
    </p:spTree>
    <p:extLst>
      <p:ext uri="{BB962C8B-B14F-4D97-AF65-F5344CB8AC3E}">
        <p14:creationId xmlns:p14="http://schemas.microsoft.com/office/powerpoint/2010/main" val="3737502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7658BB1-22F4-853D-BC17-3E3C75930987}"/>
              </a:ext>
            </a:extLst>
          </p:cNvPr>
          <p:cNvSpPr>
            <a:spLocks noGrp="1"/>
          </p:cNvSpPr>
          <p:nvPr>
            <p:ph type="body" sz="half" idx="2"/>
          </p:nvPr>
        </p:nvSpPr>
        <p:spPr/>
        <p:txBody>
          <a:bodyPr>
            <a:normAutofit lnSpcReduction="10000"/>
          </a:bodyPr>
          <a:lstStyle/>
          <a:p>
            <a:r>
              <a:rPr lang="en-US" dirty="0"/>
              <a:t>The Dayton Peace Accords contained the violence but the relationships at the heart of the conflict were never transformed.</a:t>
            </a:r>
          </a:p>
        </p:txBody>
      </p:sp>
      <p:sp>
        <p:nvSpPr>
          <p:cNvPr id="4" name="Title 3">
            <a:extLst>
              <a:ext uri="{FF2B5EF4-FFF2-40B4-BE49-F238E27FC236}">
                <a16:creationId xmlns:a16="http://schemas.microsoft.com/office/drawing/2014/main" id="{0ADE5E7D-A202-691D-F1B6-74D119374C96}"/>
              </a:ext>
            </a:extLst>
          </p:cNvPr>
          <p:cNvSpPr>
            <a:spLocks noGrp="1"/>
          </p:cNvSpPr>
          <p:nvPr>
            <p:ph type="title"/>
          </p:nvPr>
        </p:nvSpPr>
        <p:spPr/>
        <p:txBody>
          <a:bodyPr/>
          <a:lstStyle/>
          <a:p>
            <a:r>
              <a:rPr lang="en-US" dirty="0"/>
              <a:t>A Fragile Peace, </a:t>
            </a:r>
            <a:br>
              <a:rPr lang="en-US" dirty="0"/>
            </a:br>
            <a:r>
              <a:rPr lang="en-US" dirty="0"/>
              <a:t>Unresolved Conflict</a:t>
            </a:r>
          </a:p>
        </p:txBody>
      </p:sp>
      <p:sp>
        <p:nvSpPr>
          <p:cNvPr id="5" name="Rounded Rectangle 4">
            <a:extLst>
              <a:ext uri="{FF2B5EF4-FFF2-40B4-BE49-F238E27FC236}">
                <a16:creationId xmlns:a16="http://schemas.microsoft.com/office/drawing/2014/main" id="{09C48A64-0B61-14AD-4FA2-83827DC5D76D}"/>
              </a:ext>
            </a:extLst>
          </p:cNvPr>
          <p:cNvSpPr/>
          <p:nvPr/>
        </p:nvSpPr>
        <p:spPr>
          <a:xfrm>
            <a:off x="62230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Ended the war, not the conflict</a:t>
            </a:r>
          </a:p>
        </p:txBody>
      </p:sp>
      <p:sp>
        <p:nvSpPr>
          <p:cNvPr id="9" name="Rounded Rectangle 8">
            <a:extLst>
              <a:ext uri="{FF2B5EF4-FFF2-40B4-BE49-F238E27FC236}">
                <a16:creationId xmlns:a16="http://schemas.microsoft.com/office/drawing/2014/main" id="{6F46C0EA-C953-4278-B44C-C652C21269CC}"/>
              </a:ext>
            </a:extLst>
          </p:cNvPr>
          <p:cNvSpPr/>
          <p:nvPr/>
        </p:nvSpPr>
        <p:spPr>
          <a:xfrm>
            <a:off x="446267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Internationally owned &amp; led, not built from within</a:t>
            </a:r>
          </a:p>
        </p:txBody>
      </p:sp>
      <p:sp>
        <p:nvSpPr>
          <p:cNvPr id="10" name="Rounded Rectangle 9">
            <a:extLst>
              <a:ext uri="{FF2B5EF4-FFF2-40B4-BE49-F238E27FC236}">
                <a16:creationId xmlns:a16="http://schemas.microsoft.com/office/drawing/2014/main" id="{6C4BC4DF-FA1F-7FB1-442F-9303582B178B}"/>
              </a:ext>
            </a:extLst>
          </p:cNvPr>
          <p:cNvSpPr/>
          <p:nvPr/>
        </p:nvSpPr>
        <p:spPr>
          <a:xfrm>
            <a:off x="8318500" y="3429000"/>
            <a:ext cx="3266659" cy="2019300"/>
          </a:xfrm>
          <a:prstGeom prst="round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i="1" dirty="0" err="1">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Formalised</a:t>
            </a:r>
            <a:r>
              <a:rPr lang="en-US" b="1" i="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 peace without political reconciliation</a:t>
            </a:r>
          </a:p>
        </p:txBody>
      </p:sp>
      <p:sp>
        <p:nvSpPr>
          <p:cNvPr id="11" name="Oval 10">
            <a:extLst>
              <a:ext uri="{FF2B5EF4-FFF2-40B4-BE49-F238E27FC236}">
                <a16:creationId xmlns:a16="http://schemas.microsoft.com/office/drawing/2014/main" id="{9B3F58F1-9D2E-6978-976B-04C62A934150}"/>
              </a:ext>
            </a:extLst>
          </p:cNvPr>
          <p:cNvSpPr/>
          <p:nvPr/>
        </p:nvSpPr>
        <p:spPr>
          <a:xfrm>
            <a:off x="3810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1</a:t>
            </a:r>
          </a:p>
        </p:txBody>
      </p:sp>
      <p:sp>
        <p:nvSpPr>
          <p:cNvPr id="12" name="Oval 11">
            <a:extLst>
              <a:ext uri="{FF2B5EF4-FFF2-40B4-BE49-F238E27FC236}">
                <a16:creationId xmlns:a16="http://schemas.microsoft.com/office/drawing/2014/main" id="{9EB75EDF-6349-9341-A872-6C49226B9CE6}"/>
              </a:ext>
            </a:extLst>
          </p:cNvPr>
          <p:cNvSpPr/>
          <p:nvPr/>
        </p:nvSpPr>
        <p:spPr>
          <a:xfrm>
            <a:off x="42799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2</a:t>
            </a:r>
          </a:p>
        </p:txBody>
      </p:sp>
      <p:sp>
        <p:nvSpPr>
          <p:cNvPr id="13" name="Oval 12">
            <a:extLst>
              <a:ext uri="{FF2B5EF4-FFF2-40B4-BE49-F238E27FC236}">
                <a16:creationId xmlns:a16="http://schemas.microsoft.com/office/drawing/2014/main" id="{F8E98A3E-91FF-DD19-B23E-3775007BC187}"/>
              </a:ext>
            </a:extLst>
          </p:cNvPr>
          <p:cNvSpPr/>
          <p:nvPr/>
        </p:nvSpPr>
        <p:spPr>
          <a:xfrm>
            <a:off x="8102602" y="2997200"/>
            <a:ext cx="850898" cy="850898"/>
          </a:xfrm>
          <a:prstGeom prst="ellipse">
            <a:avLst/>
          </a:prstGeom>
          <a:ln>
            <a:solidFill>
              <a:schemeClr val="tx1"/>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US" b="1" i="1" dirty="0">
                <a:latin typeface="Open Sans" panose="020B0606030504020204" pitchFamily="34" charset="0"/>
                <a:ea typeface="Open Sans" panose="020B0606030504020204" pitchFamily="34" charset="0"/>
                <a:cs typeface="Open Sans" panose="020B0606030504020204" pitchFamily="34" charset="0"/>
              </a:rPr>
              <a:t>3</a:t>
            </a:r>
          </a:p>
        </p:txBody>
      </p:sp>
    </p:spTree>
    <p:extLst>
      <p:ext uri="{BB962C8B-B14F-4D97-AF65-F5344CB8AC3E}">
        <p14:creationId xmlns:p14="http://schemas.microsoft.com/office/powerpoint/2010/main" val="4216660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DC512B-CD58-8A7C-084E-4C6BFA304538}"/>
              </a:ext>
            </a:extLst>
          </p:cNvPr>
          <p:cNvSpPr>
            <a:spLocks noGrp="1"/>
          </p:cNvSpPr>
          <p:nvPr>
            <p:ph type="body" sz="half" idx="2"/>
          </p:nvPr>
        </p:nvSpPr>
        <p:spPr/>
        <p:txBody>
          <a:bodyPr/>
          <a:lstStyle/>
          <a:p>
            <a:r>
              <a:rPr lang="en-US" dirty="0"/>
              <a:t>Three decades on, peace holds. But the system remains fragile, shaped by mistrust and competing visions of the future.</a:t>
            </a:r>
          </a:p>
        </p:txBody>
      </p:sp>
      <p:pic>
        <p:nvPicPr>
          <p:cNvPr id="4" name="Picture Placeholder 3">
            <a:extLst>
              <a:ext uri="{FF2B5EF4-FFF2-40B4-BE49-F238E27FC236}">
                <a16:creationId xmlns:a16="http://schemas.microsoft.com/office/drawing/2014/main" id="{4077A4F1-1BEA-53F0-C273-76FD48C7DD3B}"/>
              </a:ext>
            </a:extLst>
          </p:cNvPr>
          <p:cNvPicPr>
            <a:picLocks noGrp="1" noChangeAspect="1"/>
          </p:cNvPicPr>
          <p:nvPr>
            <p:ph type="pic" idx="1"/>
          </p:nvPr>
        </p:nvPicPr>
        <p:blipFill>
          <a:blip r:embed="rId2"/>
          <a:srcRect l="9283" r="9283"/>
          <a:stretch>
            <a:fillRect/>
          </a:stretch>
        </p:blipFill>
        <p:spPr>
          <a:prstGeom prst="rect">
            <a:avLst/>
          </a:prstGeom>
        </p:spPr>
      </p:pic>
    </p:spTree>
    <p:extLst>
      <p:ext uri="{BB962C8B-B14F-4D97-AF65-F5344CB8AC3E}">
        <p14:creationId xmlns:p14="http://schemas.microsoft.com/office/powerpoint/2010/main" val="105881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5140051"/>
      </p:ext>
    </p:extLst>
  </p:cSld>
  <p:clrMapOvr>
    <a:masterClrMapping/>
  </p:clrMapOvr>
</p:sld>
</file>

<file path=ppt/theme/theme1.xml><?xml version="1.0" encoding="utf-8"?>
<a:theme xmlns:a="http://schemas.openxmlformats.org/drawingml/2006/main" name="Office Theme">
  <a:themeElements>
    <a:clrScheme name="CDF - Shared Knowledge - Bosnia">
      <a:dk1>
        <a:srgbClr val="5F7176"/>
      </a:dk1>
      <a:lt1>
        <a:srgbClr val="E6E6E6"/>
      </a:lt1>
      <a:dk2>
        <a:srgbClr val="5F7176"/>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CDF - Shared Knowledge - Bosnia">
      <a:dk1>
        <a:srgbClr val="5F7176"/>
      </a:dk1>
      <a:lt1>
        <a:srgbClr val="E6E6E6"/>
      </a:lt1>
      <a:dk2>
        <a:srgbClr val="5F7176"/>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189</TotalTime>
  <Words>236</Words>
  <Application>Microsoft Macintosh PowerPoint</Application>
  <PresentationFormat>Widescreen</PresentationFormat>
  <Paragraphs>16</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Open Sans</vt:lpstr>
      <vt:lpstr>Open Sans Extrabold</vt:lpstr>
      <vt:lpstr>Open Sans Medium</vt:lpstr>
      <vt:lpstr>Open Sans Semibold</vt:lpstr>
      <vt:lpstr>Office Theme</vt:lpstr>
      <vt:lpstr>1_Office Theme</vt:lpstr>
      <vt:lpstr>Internationally Mediated Peace:  Bosnia-Herzegovina’s  Path to Peace</vt:lpstr>
      <vt:lpstr>Managing Conflict  through International Mediation</vt:lpstr>
      <vt:lpstr>From War  to Imposed Peace</vt:lpstr>
      <vt:lpstr>PowerPoint Presentation</vt:lpstr>
      <vt:lpstr>A Fragile Peace,  Unresolved Conflict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Bertolotti, Giulio (The Visual Agency)</dc:creator>
  <cp:lastModifiedBy>Bertolotti, Giulio (The Visual Agency)</cp:lastModifiedBy>
  <cp:revision>7</cp:revision>
  <dcterms:created xsi:type="dcterms:W3CDTF">2025-07-24T08:40:02Z</dcterms:created>
  <dcterms:modified xsi:type="dcterms:W3CDTF">2025-10-02T09:33:16Z</dcterms:modified>
</cp:coreProperties>
</file>