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4" r:id="rId2"/>
  </p:sldMasterIdLst>
  <p:sldIdLst>
    <p:sldId id="257" r:id="rId3"/>
    <p:sldId id="268" r:id="rId4"/>
    <p:sldId id="270" r:id="rId5"/>
    <p:sldId id="271" r:id="rId6"/>
    <p:sldId id="265" r:id="rId7"/>
    <p:sldId id="269" r:id="rId8"/>
    <p:sldId id="259"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44"/>
    <p:restoredTop sz="94633"/>
  </p:normalViewPr>
  <p:slideViewPr>
    <p:cSldViewPr snapToGrid="0">
      <p:cViewPr>
        <p:scale>
          <a:sx n="100" d="100"/>
          <a:sy n="100" d="100"/>
        </p:scale>
        <p:origin x="1832" y="1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2.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5" Type="http://schemas.openxmlformats.org/officeDocument/2006/relationships/image" Target="../media/image6.svg"/><Relationship Id="rId4" Type="http://schemas.openxmlformats.org/officeDocument/2006/relationships/image" Target="../media/image5.pn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9" name="Content Placeholder 2">
            <a:extLst>
              <a:ext uri="{FF2B5EF4-FFF2-40B4-BE49-F238E27FC236}">
                <a16:creationId xmlns:a16="http://schemas.microsoft.com/office/drawing/2014/main" id="{44B0F805-0C1A-1C58-9330-F3A8CE80EFAF}"/>
              </a:ext>
            </a:extLst>
          </p:cNvPr>
          <p:cNvSpPr>
            <a:spLocks noGrp="1"/>
          </p:cNvSpPr>
          <p:nvPr>
            <p:ph idx="10"/>
          </p:nvPr>
        </p:nvSpPr>
        <p:spPr>
          <a:xfrm>
            <a:off x="6096000" y="762001"/>
            <a:ext cx="6096000" cy="609599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a:extLst>
              <a:ext uri="{FF2B5EF4-FFF2-40B4-BE49-F238E27FC236}">
                <a16:creationId xmlns:a16="http://schemas.microsoft.com/office/drawing/2014/main" id="{8B3356DD-31BE-F680-9C7C-10939374A1A7}"/>
              </a:ext>
            </a:extLst>
          </p:cNvPr>
          <p:cNvSpPr>
            <a:spLocks noGrp="1"/>
          </p:cNvSpPr>
          <p:nvPr>
            <p:ph type="ctrTitle"/>
          </p:nvPr>
        </p:nvSpPr>
        <p:spPr>
          <a:xfrm>
            <a:off x="381000" y="1834030"/>
            <a:ext cx="9182100" cy="3216272"/>
          </a:xfrm>
        </p:spPr>
        <p:txBody>
          <a:bodyPr anchor="b"/>
          <a:lstStyle>
            <a:lvl1pPr algn="l">
              <a:defRPr sz="6000" b="1" i="0">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endParaRPr lang="en-US" dirty="0"/>
          </a:p>
        </p:txBody>
      </p:sp>
      <p:sp>
        <p:nvSpPr>
          <p:cNvPr id="3" name="Subtitle 2">
            <a:extLst>
              <a:ext uri="{FF2B5EF4-FFF2-40B4-BE49-F238E27FC236}">
                <a16:creationId xmlns:a16="http://schemas.microsoft.com/office/drawing/2014/main" id="{BA01FC5C-6A46-0DAD-C83C-E9F938C6212A}"/>
              </a:ext>
            </a:extLst>
          </p:cNvPr>
          <p:cNvSpPr>
            <a:spLocks noGrp="1"/>
          </p:cNvSpPr>
          <p:nvPr>
            <p:ph type="subTitle" idx="1"/>
          </p:nvPr>
        </p:nvSpPr>
        <p:spPr>
          <a:xfrm>
            <a:off x="381000" y="5176910"/>
            <a:ext cx="9182100" cy="919089"/>
          </a:xfrm>
        </p:spPr>
        <p:txBody>
          <a:bodyPr/>
          <a:lstStyle>
            <a:lvl1pPr marL="0" indent="0" algn="l">
              <a:buNone/>
              <a:defRPr sz="2400" b="0" i="1">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196026874"/>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962526"/>
            <a:ext cx="4774337" cy="5133474"/>
          </a:xfrm>
        </p:spPr>
        <p:txBody>
          <a:bodyPr anchor="ctr" anchorCtr="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348377" y="3429000"/>
            <a:ext cx="6462623"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5348377" y="1984328"/>
            <a:ext cx="6462623"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2080817046"/>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2524538"/>
            <a:ext cx="11430000" cy="357146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6096000" y="1172817"/>
            <a:ext cx="5715000" cy="1351722"/>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2" y="1172817"/>
            <a:ext cx="5562598" cy="1351722"/>
          </a:xfrm>
        </p:spPr>
        <p:txBody>
          <a:bodyPr anchor="t">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42424710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Picture with Caption">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60C04460-0369-39E1-AC8D-B38903B30A3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902147" y="2564295"/>
            <a:ext cx="1729408" cy="1729410"/>
          </a:xfrm>
          <a:prstGeom prst="rect">
            <a:avLst/>
          </a:prstGeom>
        </p:spPr>
      </p:pic>
      <p:sp>
        <p:nvSpPr>
          <p:cNvPr id="15" name="Title 1">
            <a:extLst>
              <a:ext uri="{FF2B5EF4-FFF2-40B4-BE49-F238E27FC236}">
                <a16:creationId xmlns:a16="http://schemas.microsoft.com/office/drawing/2014/main" id="{D02E2BDC-66CA-431B-CDBE-47064CEDC4E4}"/>
              </a:ext>
            </a:extLst>
          </p:cNvPr>
          <p:cNvSpPr txBox="1">
            <a:spLocks/>
          </p:cNvSpPr>
          <p:nvPr userDrawn="1"/>
        </p:nvSpPr>
        <p:spPr>
          <a:xfrm>
            <a:off x="381002" y="3471428"/>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400" b="1" i="1" dirty="0">
                <a:latin typeface="Open Sans" panose="020B0606030504020204" pitchFamily="34" charset="0"/>
                <a:ea typeface="Open Sans" panose="020B0606030504020204" pitchFamily="34" charset="0"/>
                <a:cs typeface="Open Sans" panose="020B0606030504020204" pitchFamily="34" charset="0"/>
              </a:rPr>
              <a:t>visit </a:t>
            </a:r>
            <a:r>
              <a:rPr lang="en-US" sz="2400" b="1" i="1" dirty="0" err="1">
                <a:latin typeface="Open Sans" panose="020B0606030504020204" pitchFamily="34" charset="0"/>
                <a:ea typeface="Open Sans" panose="020B0606030504020204" pitchFamily="34" charset="0"/>
                <a:cs typeface="Open Sans" panose="020B0606030504020204" pitchFamily="34" charset="0"/>
              </a:rPr>
              <a:t>cydialogue.org</a:t>
            </a:r>
            <a:endParaRPr lang="en-US" sz="2400" b="1" i="1" dirty="0">
              <a:latin typeface="Open Sans" panose="020B0606030504020204" pitchFamily="34" charset="0"/>
              <a:ea typeface="Open Sans" panose="020B0606030504020204" pitchFamily="34" charset="0"/>
              <a:cs typeface="Open Sans" panose="020B0606030504020204" pitchFamily="34" charset="0"/>
            </a:endParaRPr>
          </a:p>
        </p:txBody>
      </p:sp>
      <p:sp>
        <p:nvSpPr>
          <p:cNvPr id="3" name="Title 1">
            <a:extLst>
              <a:ext uri="{FF2B5EF4-FFF2-40B4-BE49-F238E27FC236}">
                <a16:creationId xmlns:a16="http://schemas.microsoft.com/office/drawing/2014/main" id="{1BC1C973-B114-AAC2-1459-1ECE4875C144}"/>
              </a:ext>
            </a:extLst>
          </p:cNvPr>
          <p:cNvSpPr txBox="1">
            <a:spLocks/>
          </p:cNvSpPr>
          <p:nvPr userDrawn="1"/>
        </p:nvSpPr>
        <p:spPr>
          <a:xfrm>
            <a:off x="381002" y="2815820"/>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800" b="0" i="0" dirty="0">
                <a:latin typeface="Open Sans Medium" panose="020B0606030504020204" pitchFamily="34" charset="0"/>
                <a:ea typeface="Open Sans Medium" panose="020B0606030504020204" pitchFamily="34" charset="0"/>
                <a:cs typeface="Open Sans Medium" panose="020B0606030504020204" pitchFamily="34" charset="0"/>
              </a:rPr>
              <a:t>Get more information on this topic</a:t>
            </a:r>
          </a:p>
        </p:txBody>
      </p:sp>
      <p:pic>
        <p:nvPicPr>
          <p:cNvPr id="4" name="Graphic 3">
            <a:extLst>
              <a:ext uri="{FF2B5EF4-FFF2-40B4-BE49-F238E27FC236}">
                <a16:creationId xmlns:a16="http://schemas.microsoft.com/office/drawing/2014/main" id="{A6186AB3-72D5-6BD9-38E9-AE7F3723AC21}"/>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81001" y="6096000"/>
            <a:ext cx="2576874" cy="573798"/>
          </a:xfrm>
          <a:prstGeom prst="rect">
            <a:avLst/>
          </a:prstGeom>
        </p:spPr>
      </p:pic>
    </p:spTree>
    <p:extLst>
      <p:ext uri="{BB962C8B-B14F-4D97-AF65-F5344CB8AC3E}">
        <p14:creationId xmlns:p14="http://schemas.microsoft.com/office/powerpoint/2010/main" val="747895385"/>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110344" y="762000"/>
            <a:ext cx="4994740" cy="62851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262117" y="3105806"/>
            <a:ext cx="6548871" cy="2990194"/>
          </a:xfrm>
        </p:spPr>
        <p:txBody>
          <a:bodyPr anchor="b">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8" name="Straight Connector 7">
            <a:extLst>
              <a:ext uri="{FF2B5EF4-FFF2-40B4-BE49-F238E27FC236}">
                <a16:creationId xmlns:a16="http://schemas.microsoft.com/office/drawing/2014/main" id="{BEF5BD05-57B2-FB12-AB81-1D681D5ADCCB}"/>
              </a:ext>
            </a:extLst>
          </p:cNvPr>
          <p:cNvCxnSpPr>
            <a:cxnSpLocks/>
          </p:cNvCxnSpPr>
          <p:nvPr userDrawn="1"/>
        </p:nvCxnSpPr>
        <p:spPr>
          <a:xfrm>
            <a:off x="4884408" y="762000"/>
            <a:ext cx="0" cy="7203831"/>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20681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7036663" y="986588"/>
            <a:ext cx="4774337" cy="510941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381001" y="3429000"/>
            <a:ext cx="6468374"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1" y="1984328"/>
            <a:ext cx="6468374"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153333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938462"/>
            <a:ext cx="4774337" cy="51575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331125" y="3429000"/>
            <a:ext cx="6479875"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5331125" y="1984328"/>
            <a:ext cx="6479875"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162551034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381000" y="2524538"/>
            <a:ext cx="11430000" cy="357146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6096000" y="1172817"/>
            <a:ext cx="5715000" cy="1351722"/>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2" y="1172817"/>
            <a:ext cx="5562598" cy="1351722"/>
          </a:xfrm>
        </p:spPr>
        <p:txBody>
          <a:bodyPr anchor="t">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2032988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Picture with Caption">
    <p:spTree>
      <p:nvGrpSpPr>
        <p:cNvPr id="1" name=""/>
        <p:cNvGrpSpPr/>
        <p:nvPr/>
      </p:nvGrpSpPr>
      <p:grpSpPr>
        <a:xfrm>
          <a:off x="0" y="0"/>
          <a:ext cx="0" cy="0"/>
          <a:chOff x="0" y="0"/>
          <a:chExt cx="0" cy="0"/>
        </a:xfrm>
      </p:grpSpPr>
      <p:pic>
        <p:nvPicPr>
          <p:cNvPr id="14" name="Graphic 13">
            <a:extLst>
              <a:ext uri="{FF2B5EF4-FFF2-40B4-BE49-F238E27FC236}">
                <a16:creationId xmlns:a16="http://schemas.microsoft.com/office/drawing/2014/main" id="{60C04460-0369-39E1-AC8D-B38903B30A3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902147" y="2564295"/>
            <a:ext cx="1729408" cy="1729410"/>
          </a:xfrm>
          <a:prstGeom prst="rect">
            <a:avLst/>
          </a:prstGeom>
        </p:spPr>
      </p:pic>
      <p:sp>
        <p:nvSpPr>
          <p:cNvPr id="15" name="Title 1">
            <a:extLst>
              <a:ext uri="{FF2B5EF4-FFF2-40B4-BE49-F238E27FC236}">
                <a16:creationId xmlns:a16="http://schemas.microsoft.com/office/drawing/2014/main" id="{D02E2BDC-66CA-431B-CDBE-47064CEDC4E4}"/>
              </a:ext>
            </a:extLst>
          </p:cNvPr>
          <p:cNvSpPr txBox="1">
            <a:spLocks/>
          </p:cNvSpPr>
          <p:nvPr userDrawn="1"/>
        </p:nvSpPr>
        <p:spPr>
          <a:xfrm>
            <a:off x="381002" y="3471428"/>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400" b="1" i="1" dirty="0">
                <a:latin typeface="Open Sans" panose="020B0606030504020204" pitchFamily="34" charset="0"/>
                <a:ea typeface="Open Sans" panose="020B0606030504020204" pitchFamily="34" charset="0"/>
                <a:cs typeface="Open Sans" panose="020B0606030504020204" pitchFamily="34" charset="0"/>
              </a:rPr>
              <a:t>visit </a:t>
            </a:r>
            <a:r>
              <a:rPr lang="en-US" sz="2400" b="1" i="1" dirty="0" err="1">
                <a:latin typeface="Open Sans" panose="020B0606030504020204" pitchFamily="34" charset="0"/>
                <a:ea typeface="Open Sans" panose="020B0606030504020204" pitchFamily="34" charset="0"/>
                <a:cs typeface="Open Sans" panose="020B0606030504020204" pitchFamily="34" charset="0"/>
              </a:rPr>
              <a:t>cydialogue.org</a:t>
            </a:r>
            <a:endParaRPr lang="en-US" sz="2400" b="1" i="1" dirty="0">
              <a:latin typeface="Open Sans" panose="020B0606030504020204" pitchFamily="34" charset="0"/>
              <a:ea typeface="Open Sans" panose="020B0606030504020204" pitchFamily="34" charset="0"/>
              <a:cs typeface="Open Sans" panose="020B0606030504020204" pitchFamily="34" charset="0"/>
            </a:endParaRPr>
          </a:p>
        </p:txBody>
      </p:sp>
      <p:sp>
        <p:nvSpPr>
          <p:cNvPr id="17" name="Title 1">
            <a:extLst>
              <a:ext uri="{FF2B5EF4-FFF2-40B4-BE49-F238E27FC236}">
                <a16:creationId xmlns:a16="http://schemas.microsoft.com/office/drawing/2014/main" id="{BDE80F83-930A-B7DF-8472-89F5FF00E516}"/>
              </a:ext>
            </a:extLst>
          </p:cNvPr>
          <p:cNvSpPr txBox="1">
            <a:spLocks/>
          </p:cNvSpPr>
          <p:nvPr userDrawn="1"/>
        </p:nvSpPr>
        <p:spPr>
          <a:xfrm>
            <a:off x="381002" y="2815820"/>
            <a:ext cx="7391398" cy="573798"/>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1" i="0" kern="1200">
                <a:solidFill>
                  <a:schemeClr val="tx1"/>
                </a:solidFill>
                <a:latin typeface="Open Sans Semibold" panose="020B0606030504020204" pitchFamily="34" charset="0"/>
                <a:ea typeface="Open Sans Semibold" panose="020B0606030504020204" pitchFamily="34" charset="0"/>
                <a:cs typeface="Open Sans Semibold" panose="020B0606030504020204" pitchFamily="34" charset="0"/>
              </a:defRPr>
            </a:lvl1pPr>
          </a:lstStyle>
          <a:p>
            <a:r>
              <a:rPr lang="en-US" sz="2800" b="0" i="0" dirty="0">
                <a:latin typeface="Open Sans Medium" panose="020B0606030504020204" pitchFamily="34" charset="0"/>
                <a:ea typeface="Open Sans Medium" panose="020B0606030504020204" pitchFamily="34" charset="0"/>
                <a:cs typeface="Open Sans Medium" panose="020B0606030504020204" pitchFamily="34" charset="0"/>
              </a:rPr>
              <a:t>Get more information on this topic</a:t>
            </a:r>
          </a:p>
        </p:txBody>
      </p:sp>
      <p:pic>
        <p:nvPicPr>
          <p:cNvPr id="2" name="Graphic 1">
            <a:extLst>
              <a:ext uri="{FF2B5EF4-FFF2-40B4-BE49-F238E27FC236}">
                <a16:creationId xmlns:a16="http://schemas.microsoft.com/office/drawing/2014/main" id="{E672431E-B255-25B5-977E-DF42D3D075DD}"/>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381001" y="6096000"/>
            <a:ext cx="2576874" cy="573798"/>
          </a:xfrm>
          <a:prstGeom prst="rect">
            <a:avLst/>
          </a:prstGeom>
        </p:spPr>
      </p:pic>
    </p:spTree>
    <p:extLst>
      <p:ext uri="{BB962C8B-B14F-4D97-AF65-F5344CB8AC3E}">
        <p14:creationId xmlns:p14="http://schemas.microsoft.com/office/powerpoint/2010/main" val="806415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356DD-31BE-F680-9C7C-10939374A1A7}"/>
              </a:ext>
            </a:extLst>
          </p:cNvPr>
          <p:cNvSpPr>
            <a:spLocks noGrp="1"/>
          </p:cNvSpPr>
          <p:nvPr>
            <p:ph type="ctrTitle"/>
          </p:nvPr>
        </p:nvSpPr>
        <p:spPr>
          <a:xfrm>
            <a:off x="381000" y="1834030"/>
            <a:ext cx="9182100" cy="3216272"/>
          </a:xfrm>
        </p:spPr>
        <p:txBody>
          <a:bodyPr anchor="b"/>
          <a:lstStyle>
            <a:lvl1pPr algn="l">
              <a:defRPr sz="6000" b="1" i="0">
                <a:latin typeface="Open Sans Extrabold" panose="020B0606030504020204" pitchFamily="34" charset="0"/>
                <a:ea typeface="Open Sans Extrabold" panose="020B0606030504020204" pitchFamily="34" charset="0"/>
                <a:cs typeface="Open Sans Extrabold" panose="020B0606030504020204" pitchFamily="34" charset="0"/>
              </a:defRPr>
            </a:lvl1pPr>
          </a:lstStyle>
          <a:p>
            <a:endParaRPr lang="en-US" dirty="0"/>
          </a:p>
        </p:txBody>
      </p:sp>
      <p:sp>
        <p:nvSpPr>
          <p:cNvPr id="3" name="Subtitle 2">
            <a:extLst>
              <a:ext uri="{FF2B5EF4-FFF2-40B4-BE49-F238E27FC236}">
                <a16:creationId xmlns:a16="http://schemas.microsoft.com/office/drawing/2014/main" id="{BA01FC5C-6A46-0DAD-C83C-E9F938C6212A}"/>
              </a:ext>
            </a:extLst>
          </p:cNvPr>
          <p:cNvSpPr>
            <a:spLocks noGrp="1"/>
          </p:cNvSpPr>
          <p:nvPr>
            <p:ph type="subTitle" idx="1"/>
          </p:nvPr>
        </p:nvSpPr>
        <p:spPr>
          <a:xfrm>
            <a:off x="381000" y="5176910"/>
            <a:ext cx="9182100" cy="919089"/>
          </a:xfrm>
        </p:spPr>
        <p:txBody>
          <a:bodyPr/>
          <a:lstStyle>
            <a:lvl1pPr marL="0" indent="0" algn="l">
              <a:buNone/>
              <a:defRPr sz="2400" b="0" i="1">
                <a:latin typeface="Open Sans" panose="020B0606030504020204" pitchFamily="34" charset="0"/>
                <a:ea typeface="Open Sans" panose="020B0606030504020204" pitchFamily="34" charset="0"/>
                <a:cs typeface="Open Sans" panose="020B0606030504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9" name="Picture 8">
            <a:extLst>
              <a:ext uri="{FF2B5EF4-FFF2-40B4-BE49-F238E27FC236}">
                <a16:creationId xmlns:a16="http://schemas.microsoft.com/office/drawing/2014/main" id="{65BE610E-2FDF-52F7-DA2C-F8A1F10485BD}"/>
              </a:ext>
            </a:extLst>
          </p:cNvPr>
          <p:cNvPicPr>
            <a:picLocks noChangeAspect="1"/>
          </p:cNvPicPr>
          <p:nvPr userDrawn="1"/>
        </p:nvPicPr>
        <p:blipFill>
          <a:blip r:embed="rId2">
            <a:alphaModFix amt="64000"/>
          </a:blip>
          <a:stretch>
            <a:fillRect/>
          </a:stretch>
        </p:blipFill>
        <p:spPr>
          <a:xfrm>
            <a:off x="6096000" y="-747865"/>
            <a:ext cx="8953500" cy="8953500"/>
          </a:xfrm>
          <a:prstGeom prst="rect">
            <a:avLst/>
          </a:prstGeom>
        </p:spPr>
      </p:pic>
    </p:spTree>
    <p:extLst>
      <p:ext uri="{BB962C8B-B14F-4D97-AF65-F5344CB8AC3E}">
        <p14:creationId xmlns:p14="http://schemas.microsoft.com/office/powerpoint/2010/main" val="2611479015"/>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5193103" y="3105806"/>
            <a:ext cx="6617885" cy="2990194"/>
          </a:xfrm>
        </p:spPr>
        <p:txBody>
          <a:bodyPr anchor="b">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8" name="Straight Connector 7">
            <a:extLst>
              <a:ext uri="{FF2B5EF4-FFF2-40B4-BE49-F238E27FC236}">
                <a16:creationId xmlns:a16="http://schemas.microsoft.com/office/drawing/2014/main" id="{BEF5BD05-57B2-FB12-AB81-1D681D5ADCCB}"/>
              </a:ext>
            </a:extLst>
          </p:cNvPr>
          <p:cNvCxnSpPr>
            <a:cxnSpLocks/>
          </p:cNvCxnSpPr>
          <p:nvPr userDrawn="1"/>
        </p:nvCxnSpPr>
        <p:spPr>
          <a:xfrm>
            <a:off x="4884408" y="762000"/>
            <a:ext cx="0" cy="7203831"/>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pic>
        <p:nvPicPr>
          <p:cNvPr id="5" name="Picture 4">
            <a:extLst>
              <a:ext uri="{FF2B5EF4-FFF2-40B4-BE49-F238E27FC236}">
                <a16:creationId xmlns:a16="http://schemas.microsoft.com/office/drawing/2014/main" id="{9E2C7023-CBE9-C3C6-90C5-D3AC9D57E63A}"/>
              </a:ext>
            </a:extLst>
          </p:cNvPr>
          <p:cNvPicPr>
            <a:picLocks noChangeAspect="1"/>
          </p:cNvPicPr>
          <p:nvPr userDrawn="1"/>
        </p:nvPicPr>
        <p:blipFill>
          <a:blip r:embed="rId2">
            <a:alphaModFix amt="64000"/>
          </a:blip>
          <a:stretch>
            <a:fillRect/>
          </a:stretch>
        </p:blipFill>
        <p:spPr>
          <a:xfrm>
            <a:off x="-1967230" y="756306"/>
            <a:ext cx="6851638" cy="6851638"/>
          </a:xfrm>
          <a:prstGeom prst="rect">
            <a:avLst/>
          </a:prstGeom>
        </p:spPr>
      </p:pic>
    </p:spTree>
    <p:extLst>
      <p:ext uri="{BB962C8B-B14F-4D97-AF65-F5344CB8AC3E}">
        <p14:creationId xmlns:p14="http://schemas.microsoft.com/office/powerpoint/2010/main" val="1138825597"/>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49867825-6E94-D543-4EC7-EC336BD4BB7A}"/>
              </a:ext>
            </a:extLst>
          </p:cNvPr>
          <p:cNvSpPr>
            <a:spLocks noGrp="1"/>
          </p:cNvSpPr>
          <p:nvPr>
            <p:ph type="pic" idx="1"/>
          </p:nvPr>
        </p:nvSpPr>
        <p:spPr>
          <a:xfrm>
            <a:off x="7036663" y="938462"/>
            <a:ext cx="4774337" cy="515753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BC22EA7-7ACF-4305-CA45-E143D391B02C}"/>
              </a:ext>
            </a:extLst>
          </p:cNvPr>
          <p:cNvSpPr>
            <a:spLocks noGrp="1"/>
          </p:cNvSpPr>
          <p:nvPr>
            <p:ph type="body" sz="half" idx="2"/>
          </p:nvPr>
        </p:nvSpPr>
        <p:spPr>
          <a:xfrm>
            <a:off x="381000" y="3429000"/>
            <a:ext cx="6416615" cy="2667000"/>
          </a:xfrm>
        </p:spPr>
        <p:txBody>
          <a:bodyPr anchor="t">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2" name="Title 1">
            <a:extLst>
              <a:ext uri="{FF2B5EF4-FFF2-40B4-BE49-F238E27FC236}">
                <a16:creationId xmlns:a16="http://schemas.microsoft.com/office/drawing/2014/main" id="{3BFE4AF0-8B44-975C-46E4-D0FD0F673A68}"/>
              </a:ext>
            </a:extLst>
          </p:cNvPr>
          <p:cNvSpPr>
            <a:spLocks noGrp="1"/>
          </p:cNvSpPr>
          <p:nvPr>
            <p:ph type="title"/>
          </p:nvPr>
        </p:nvSpPr>
        <p:spPr>
          <a:xfrm>
            <a:off x="381000" y="1984328"/>
            <a:ext cx="6416615" cy="1325563"/>
          </a:xfrm>
        </p:spPr>
        <p:txBody>
          <a:bodyPr anchor="b">
            <a:normAutofit/>
          </a:bodyPr>
          <a:lstStyle>
            <a:lvl1pPr>
              <a:defRPr sz="3200" b="1" i="0">
                <a:latin typeface="Open Sans" panose="020B0606030504020204" pitchFamily="34" charset="0"/>
                <a:ea typeface="Open Sans" panose="020B0606030504020204" pitchFamily="34" charset="0"/>
                <a:cs typeface="Open Sans" panose="020B0606030504020204" pitchFamily="34" charset="0"/>
              </a:defRPr>
            </a:lvl1pPr>
          </a:lstStyle>
          <a:p>
            <a:r>
              <a:rPr lang="en-US" dirty="0"/>
              <a:t>Click to edit Master title style</a:t>
            </a:r>
          </a:p>
        </p:txBody>
      </p:sp>
    </p:spTree>
    <p:extLst>
      <p:ext uri="{BB962C8B-B14F-4D97-AF65-F5344CB8AC3E}">
        <p14:creationId xmlns:p14="http://schemas.microsoft.com/office/powerpoint/2010/main" val="793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77DF2E-0555-8A2B-1E43-1312418F1A3F}"/>
              </a:ext>
            </a:extLst>
          </p:cNvPr>
          <p:cNvSpPr>
            <a:spLocks noGrp="1"/>
          </p:cNvSpPr>
          <p:nvPr>
            <p:ph type="title"/>
          </p:nvPr>
        </p:nvSpPr>
        <p:spPr>
          <a:xfrm>
            <a:off x="838200" y="11172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97BCD2A-8CB7-1912-EA5A-A689C898A770}"/>
              </a:ext>
            </a:extLst>
          </p:cNvPr>
          <p:cNvSpPr>
            <a:spLocks noGrp="1"/>
          </p:cNvSpPr>
          <p:nvPr>
            <p:ph type="body" idx="1"/>
          </p:nvPr>
        </p:nvSpPr>
        <p:spPr>
          <a:xfrm>
            <a:off x="838200" y="2554941"/>
            <a:ext cx="10515600" cy="35410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Graphic 9">
            <a:extLst>
              <a:ext uri="{FF2B5EF4-FFF2-40B4-BE49-F238E27FC236}">
                <a16:creationId xmlns:a16="http://schemas.microsoft.com/office/drawing/2014/main" id="{101D54F5-4DFB-80AF-10EC-450DDC6C7EA2}"/>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6018" y="-301347"/>
            <a:ext cx="1919288" cy="1279525"/>
          </a:xfrm>
          <a:prstGeom prst="rect">
            <a:avLst/>
          </a:prstGeom>
        </p:spPr>
      </p:pic>
      <p:sp>
        <p:nvSpPr>
          <p:cNvPr id="11" name="TextBox 10">
            <a:extLst>
              <a:ext uri="{FF2B5EF4-FFF2-40B4-BE49-F238E27FC236}">
                <a16:creationId xmlns:a16="http://schemas.microsoft.com/office/drawing/2014/main" id="{05FE8924-63C2-A706-D8CB-E7136FB662CD}"/>
              </a:ext>
            </a:extLst>
          </p:cNvPr>
          <p:cNvSpPr txBox="1"/>
          <p:nvPr userDrawn="1"/>
        </p:nvSpPr>
        <p:spPr>
          <a:xfrm>
            <a:off x="9911121" y="138287"/>
            <a:ext cx="1899879" cy="507831"/>
          </a:xfrm>
          <a:prstGeom prst="rect">
            <a:avLst/>
          </a:prstGeom>
          <a:noFill/>
        </p:spPr>
        <p:txBody>
          <a:bodyPr wrap="square" rtlCol="0">
            <a:spAutoFit/>
          </a:bodyPr>
          <a:lstStyle/>
          <a:p>
            <a:pPr algn="r"/>
            <a:r>
              <a:rPr lang="en-US" sz="1600" b="0" i="1" dirty="0">
                <a:latin typeface="Open Sans" panose="020B0606030504020204" pitchFamily="34" charset="0"/>
                <a:ea typeface="Open Sans" panose="020B0606030504020204" pitchFamily="34" charset="0"/>
                <a:cs typeface="Open Sans" panose="020B0606030504020204" pitchFamily="34" charset="0"/>
              </a:rPr>
              <a:t>Peace Processes</a:t>
            </a:r>
          </a:p>
          <a:p>
            <a:pPr algn="r"/>
            <a:r>
              <a:rPr lang="en-US" sz="1100" b="1" i="1" dirty="0">
                <a:latin typeface="Open Sans" panose="020B0606030504020204" pitchFamily="34" charset="0"/>
                <a:ea typeface="Open Sans" panose="020B0606030504020204" pitchFamily="34" charset="0"/>
                <a:cs typeface="Open Sans" panose="020B0606030504020204" pitchFamily="34" charset="0"/>
              </a:rPr>
              <a:t>Shared Knowledge Series</a:t>
            </a:r>
          </a:p>
        </p:txBody>
      </p:sp>
      <p:cxnSp>
        <p:nvCxnSpPr>
          <p:cNvPr id="13" name="Straight Connector 12">
            <a:extLst>
              <a:ext uri="{FF2B5EF4-FFF2-40B4-BE49-F238E27FC236}">
                <a16:creationId xmlns:a16="http://schemas.microsoft.com/office/drawing/2014/main" id="{CB28B904-CF29-4FCC-53F8-832251F07D5B}"/>
              </a:ext>
            </a:extLst>
          </p:cNvPr>
          <p:cNvCxnSpPr>
            <a:cxnSpLocks/>
          </p:cNvCxnSpPr>
          <p:nvPr userDrawn="1"/>
        </p:nvCxnSpPr>
        <p:spPr>
          <a:xfrm>
            <a:off x="-201706" y="775447"/>
            <a:ext cx="12693817"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80933902"/>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0" r:id="rId3"/>
    <p:sldLayoutId id="2147483661" r:id="rId4"/>
    <p:sldLayoutId id="2147483662" r:id="rId5"/>
    <p:sldLayoutId id="2147483663" r:id="rId6"/>
  </p:sldLayoutIdLst>
  <p:txStyles>
    <p:titleStyle>
      <a:lvl1pPr algn="l" defTabSz="914400" rtl="0" eaLnBrk="1" latinLnBrk="0" hangingPunct="1">
        <a:lnSpc>
          <a:spcPct val="90000"/>
        </a:lnSpc>
        <a:spcBef>
          <a:spcPct val="0"/>
        </a:spcBef>
        <a:buNone/>
        <a:defRPr sz="4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C77DF2E-0555-8A2B-1E43-1312418F1A3F}"/>
              </a:ext>
            </a:extLst>
          </p:cNvPr>
          <p:cNvSpPr>
            <a:spLocks noGrp="1"/>
          </p:cNvSpPr>
          <p:nvPr>
            <p:ph type="title"/>
          </p:nvPr>
        </p:nvSpPr>
        <p:spPr>
          <a:xfrm>
            <a:off x="838200" y="11172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97BCD2A-8CB7-1912-EA5A-A689C898A770}"/>
              </a:ext>
            </a:extLst>
          </p:cNvPr>
          <p:cNvSpPr>
            <a:spLocks noGrp="1"/>
          </p:cNvSpPr>
          <p:nvPr>
            <p:ph type="body" idx="1"/>
          </p:nvPr>
        </p:nvSpPr>
        <p:spPr>
          <a:xfrm>
            <a:off x="838200" y="2554941"/>
            <a:ext cx="10515600" cy="354105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Graphic 9">
            <a:extLst>
              <a:ext uri="{FF2B5EF4-FFF2-40B4-BE49-F238E27FC236}">
                <a16:creationId xmlns:a16="http://schemas.microsoft.com/office/drawing/2014/main" id="{101D54F5-4DFB-80AF-10EC-450DDC6C7EA2}"/>
              </a:ext>
            </a:extLst>
          </p:cNvPr>
          <p:cNvPicPr>
            <a:picLocks noChangeAspect="1"/>
          </p:cNvPicPr>
          <p:nvPr userDrawn="1"/>
        </p:nvPicPr>
        <p:blipFill>
          <a:blip r:embed="rId8">
            <a:extLst>
              <a:ext uri="{96DAC541-7B7A-43D3-8B79-37D633B846F1}">
                <asvg:svgBlip xmlns:asvg="http://schemas.microsoft.com/office/drawing/2016/SVG/main" r:embed="rId9"/>
              </a:ext>
            </a:extLst>
          </a:blip>
          <a:stretch>
            <a:fillRect/>
          </a:stretch>
        </p:blipFill>
        <p:spPr>
          <a:xfrm>
            <a:off x="186018" y="-301347"/>
            <a:ext cx="1919288" cy="1279525"/>
          </a:xfrm>
          <a:prstGeom prst="rect">
            <a:avLst/>
          </a:prstGeom>
        </p:spPr>
      </p:pic>
      <p:sp>
        <p:nvSpPr>
          <p:cNvPr id="11" name="TextBox 10">
            <a:extLst>
              <a:ext uri="{FF2B5EF4-FFF2-40B4-BE49-F238E27FC236}">
                <a16:creationId xmlns:a16="http://schemas.microsoft.com/office/drawing/2014/main" id="{05FE8924-63C2-A706-D8CB-E7136FB662CD}"/>
              </a:ext>
            </a:extLst>
          </p:cNvPr>
          <p:cNvSpPr txBox="1"/>
          <p:nvPr userDrawn="1"/>
        </p:nvSpPr>
        <p:spPr>
          <a:xfrm>
            <a:off x="9911121" y="138287"/>
            <a:ext cx="1899879" cy="507831"/>
          </a:xfrm>
          <a:prstGeom prst="rect">
            <a:avLst/>
          </a:prstGeom>
          <a:noFill/>
        </p:spPr>
        <p:txBody>
          <a:bodyPr wrap="square" rtlCol="0">
            <a:spAutoFit/>
          </a:bodyPr>
          <a:lstStyle/>
          <a:p>
            <a:pPr algn="r"/>
            <a:r>
              <a:rPr lang="en-US" sz="1600" b="0" i="1" dirty="0">
                <a:latin typeface="Open Sans" panose="020B0606030504020204" pitchFamily="34" charset="0"/>
                <a:ea typeface="Open Sans" panose="020B0606030504020204" pitchFamily="34" charset="0"/>
                <a:cs typeface="Open Sans" panose="020B0606030504020204" pitchFamily="34" charset="0"/>
              </a:rPr>
              <a:t>Peace Processes</a:t>
            </a:r>
          </a:p>
          <a:p>
            <a:pPr algn="r"/>
            <a:r>
              <a:rPr lang="en-US" sz="1100" b="1" i="1" dirty="0">
                <a:latin typeface="Open Sans" panose="020B0606030504020204" pitchFamily="34" charset="0"/>
                <a:ea typeface="Open Sans" panose="020B0606030504020204" pitchFamily="34" charset="0"/>
                <a:cs typeface="Open Sans" panose="020B0606030504020204" pitchFamily="34" charset="0"/>
              </a:rPr>
              <a:t>Shared Knowledge Series</a:t>
            </a:r>
          </a:p>
        </p:txBody>
      </p:sp>
      <p:cxnSp>
        <p:nvCxnSpPr>
          <p:cNvPr id="13" name="Straight Connector 12">
            <a:extLst>
              <a:ext uri="{FF2B5EF4-FFF2-40B4-BE49-F238E27FC236}">
                <a16:creationId xmlns:a16="http://schemas.microsoft.com/office/drawing/2014/main" id="{CB28B904-CF29-4FCC-53F8-832251F07D5B}"/>
              </a:ext>
            </a:extLst>
          </p:cNvPr>
          <p:cNvCxnSpPr>
            <a:cxnSpLocks/>
          </p:cNvCxnSpPr>
          <p:nvPr userDrawn="1"/>
        </p:nvCxnSpPr>
        <p:spPr>
          <a:xfrm>
            <a:off x="-201706" y="775447"/>
            <a:ext cx="12693817" cy="0"/>
          </a:xfrm>
          <a:prstGeom prst="line">
            <a:avLst/>
          </a:prstGeom>
          <a:ln w="3810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531178444"/>
      </p:ext>
    </p:extLst>
  </p:cSld>
  <p:clrMap bg1="dk1" tx1="lt1" bg2="dk2" tx2="lt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Lst>
  <p:txStyles>
    <p:titleStyle>
      <a:lvl1pPr algn="l" defTabSz="914400" rtl="0" eaLnBrk="1" latinLnBrk="0" hangingPunct="1">
        <a:lnSpc>
          <a:spcPct val="90000"/>
        </a:lnSpc>
        <a:spcBef>
          <a:spcPct val="0"/>
        </a:spcBef>
        <a:buNone/>
        <a:defRPr sz="4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vl2pPr marL="685800" indent="-228600" algn="l" defTabSz="914400" rtl="0" eaLnBrk="1" latinLnBrk="0" hangingPunct="1">
        <a:lnSpc>
          <a:spcPct val="150000"/>
        </a:lnSpc>
        <a:spcBef>
          <a:spcPts val="500"/>
        </a:spcBef>
        <a:buFont typeface="Arial" panose="020B0604020202020204" pitchFamily="34" charset="0"/>
        <a:buChar char="•"/>
        <a:defRPr sz="24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2pPr>
      <a:lvl3pPr marL="1143000" indent="-228600" algn="l" defTabSz="914400" rtl="0" eaLnBrk="1" latinLnBrk="0" hangingPunct="1">
        <a:lnSpc>
          <a:spcPct val="150000"/>
        </a:lnSpc>
        <a:spcBef>
          <a:spcPts val="500"/>
        </a:spcBef>
        <a:buFont typeface="Arial" panose="020B0604020202020204" pitchFamily="34" charset="0"/>
        <a:buChar char="•"/>
        <a:defRPr sz="20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3pPr>
      <a:lvl4pPr marL="16002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4pPr>
      <a:lvl5pPr marL="2057400" indent="-228600" algn="l" defTabSz="914400" rtl="0" eaLnBrk="1" latinLnBrk="0" hangingPunct="1">
        <a:lnSpc>
          <a:spcPct val="150000"/>
        </a:lnSpc>
        <a:spcBef>
          <a:spcPts val="500"/>
        </a:spcBef>
        <a:buFont typeface="Arial" panose="020B0604020202020204" pitchFamily="34" charset="0"/>
        <a:buChar char="•"/>
        <a:defRPr sz="1800" kern="1200">
          <a:solidFill>
            <a:schemeClr val="tx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AD8C37-47D8-BDF6-86BC-445C212C6D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0E05B2-CE66-286F-D26B-82EB592ADE9D}"/>
              </a:ext>
            </a:extLst>
          </p:cNvPr>
          <p:cNvSpPr>
            <a:spLocks noGrp="1"/>
          </p:cNvSpPr>
          <p:nvPr>
            <p:ph type="ctrTitle"/>
          </p:nvPr>
        </p:nvSpPr>
        <p:spPr/>
        <p:txBody>
          <a:bodyPr>
            <a:normAutofit/>
          </a:bodyPr>
          <a:lstStyle/>
          <a:p>
            <a:r>
              <a:rPr lang="en-US" dirty="0"/>
              <a:t>Structuring Inclusivity: South Africa’s Path to Peace</a:t>
            </a:r>
          </a:p>
        </p:txBody>
      </p:sp>
      <p:sp>
        <p:nvSpPr>
          <p:cNvPr id="3" name="Subtitle 2">
            <a:extLst>
              <a:ext uri="{FF2B5EF4-FFF2-40B4-BE49-F238E27FC236}">
                <a16:creationId xmlns:a16="http://schemas.microsoft.com/office/drawing/2014/main" id="{4BE8D8BA-70B3-7611-1595-51F8CEB40F5A}"/>
              </a:ext>
            </a:extLst>
          </p:cNvPr>
          <p:cNvSpPr>
            <a:spLocks noGrp="1"/>
          </p:cNvSpPr>
          <p:nvPr>
            <p:ph type="subTitle" idx="1"/>
          </p:nvPr>
        </p:nvSpPr>
        <p:spPr/>
        <p:txBody>
          <a:bodyPr>
            <a:normAutofit fontScale="85000" lnSpcReduction="10000"/>
          </a:bodyPr>
          <a:lstStyle/>
          <a:p>
            <a:r>
              <a:rPr lang="en-US" dirty="0"/>
              <a:t>Deep structural problems cannot be solved without a transformation of relationships. And this requires a deliberate focus on process design.</a:t>
            </a:r>
          </a:p>
        </p:txBody>
      </p:sp>
    </p:spTree>
    <p:extLst>
      <p:ext uri="{BB962C8B-B14F-4D97-AF65-F5344CB8AC3E}">
        <p14:creationId xmlns:p14="http://schemas.microsoft.com/office/powerpoint/2010/main" val="1995832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8DC512B-CD58-8A7C-084E-4C6BFA304538}"/>
              </a:ext>
            </a:extLst>
          </p:cNvPr>
          <p:cNvSpPr>
            <a:spLocks noGrp="1"/>
          </p:cNvSpPr>
          <p:nvPr>
            <p:ph type="body" sz="half" idx="2"/>
          </p:nvPr>
        </p:nvSpPr>
        <p:spPr/>
        <p:txBody>
          <a:bodyPr/>
          <a:lstStyle/>
          <a:p>
            <a:r>
              <a:rPr lang="en-US" dirty="0"/>
              <a:t>Apartheid left South Africa deeply divided—defined by exclusion and racial domination. A small minority ruled over a majority that was silenced and shut out. The peace process was deliberately designed to change this: to bring all political actors into an inclusive shared political space.</a:t>
            </a:r>
          </a:p>
        </p:txBody>
      </p:sp>
    </p:spTree>
    <p:extLst>
      <p:ext uri="{BB962C8B-B14F-4D97-AF65-F5344CB8AC3E}">
        <p14:creationId xmlns:p14="http://schemas.microsoft.com/office/powerpoint/2010/main" val="10588136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B709C2-1CF9-9E9B-57AB-F03622B530E5}"/>
            </a:ext>
          </a:extLst>
        </p:cNvPr>
        <p:cNvGrpSpPr/>
        <p:nvPr/>
      </p:nvGrpSpPr>
      <p:grpSpPr>
        <a:xfrm>
          <a:off x="0" y="0"/>
          <a:ext cx="0" cy="0"/>
          <a:chOff x="0" y="0"/>
          <a:chExt cx="0" cy="0"/>
        </a:xfrm>
      </p:grpSpPr>
      <p:sp>
        <p:nvSpPr>
          <p:cNvPr id="12" name="Text Placeholder 11">
            <a:extLst>
              <a:ext uri="{FF2B5EF4-FFF2-40B4-BE49-F238E27FC236}">
                <a16:creationId xmlns:a16="http://schemas.microsoft.com/office/drawing/2014/main" id="{83732B0E-FEA4-CCB9-2596-37FF439152D1}"/>
              </a:ext>
            </a:extLst>
          </p:cNvPr>
          <p:cNvSpPr>
            <a:spLocks noGrp="1"/>
          </p:cNvSpPr>
          <p:nvPr>
            <p:ph type="body" sz="half" idx="2"/>
          </p:nvPr>
        </p:nvSpPr>
        <p:spPr/>
        <p:txBody>
          <a:bodyPr>
            <a:normAutofit fontScale="55000" lnSpcReduction="20000"/>
          </a:bodyPr>
          <a:lstStyle/>
          <a:p>
            <a:r>
              <a:rPr lang="en-US" dirty="0"/>
              <a:t>As the war deepened, the world watched with alarm and Bosnia became a major international concern. Fears of regional instability and the scale of humanitarian atrocities, drove international actors to try to mediate an agreement. Years of international efforts failed until the US led a final, coercive push.</a:t>
            </a:r>
          </a:p>
        </p:txBody>
      </p:sp>
      <p:sp>
        <p:nvSpPr>
          <p:cNvPr id="11" name="Title 10">
            <a:extLst>
              <a:ext uri="{FF2B5EF4-FFF2-40B4-BE49-F238E27FC236}">
                <a16:creationId xmlns:a16="http://schemas.microsoft.com/office/drawing/2014/main" id="{83893886-992C-51CA-07AD-28F5C85D82B6}"/>
              </a:ext>
            </a:extLst>
          </p:cNvPr>
          <p:cNvSpPr>
            <a:spLocks noGrp="1"/>
          </p:cNvSpPr>
          <p:nvPr>
            <p:ph type="title"/>
          </p:nvPr>
        </p:nvSpPr>
        <p:spPr/>
        <p:txBody>
          <a:bodyPr>
            <a:normAutofit fontScale="90000"/>
          </a:bodyPr>
          <a:lstStyle/>
          <a:p>
            <a:r>
              <a:rPr lang="en-US" dirty="0"/>
              <a:t>Managing Conflict </a:t>
            </a:r>
            <a:br>
              <a:rPr lang="en-US" dirty="0"/>
            </a:br>
            <a:r>
              <a:rPr lang="en-US" dirty="0"/>
              <a:t>through International Mediation</a:t>
            </a:r>
          </a:p>
        </p:txBody>
      </p:sp>
      <p:pic>
        <p:nvPicPr>
          <p:cNvPr id="7" name="Picture Placeholder 6">
            <a:extLst>
              <a:ext uri="{FF2B5EF4-FFF2-40B4-BE49-F238E27FC236}">
                <a16:creationId xmlns:a16="http://schemas.microsoft.com/office/drawing/2014/main" id="{24DD1943-6C95-F314-8CFA-83E04FEB3F83}"/>
              </a:ext>
            </a:extLst>
          </p:cNvPr>
          <p:cNvPicPr>
            <a:picLocks noGrp="1" noChangeAspect="1"/>
          </p:cNvPicPr>
          <p:nvPr>
            <p:ph type="pic" idx="1"/>
          </p:nvPr>
        </p:nvPicPr>
        <p:blipFill>
          <a:blip r:embed="rId2"/>
          <a:srcRect l="-99005" t="-4441" r="-99005" b="-4441"/>
          <a:stretch>
            <a:fillRect/>
          </a:stretch>
        </p:blipFill>
        <p:spPr>
          <a:xfrm>
            <a:off x="381000" y="2524538"/>
            <a:ext cx="11430000" cy="3571461"/>
          </a:xfrm>
          <a:prstGeom prst="rect">
            <a:avLst/>
          </a:prstGeom>
        </p:spPr>
      </p:pic>
      <p:sp>
        <p:nvSpPr>
          <p:cNvPr id="13" name="TextBox 12">
            <a:extLst>
              <a:ext uri="{FF2B5EF4-FFF2-40B4-BE49-F238E27FC236}">
                <a16:creationId xmlns:a16="http://schemas.microsoft.com/office/drawing/2014/main" id="{145B896B-9572-3BB5-2F40-351230D526F7}"/>
              </a:ext>
            </a:extLst>
          </p:cNvPr>
          <p:cNvSpPr txBox="1"/>
          <p:nvPr/>
        </p:nvSpPr>
        <p:spPr>
          <a:xfrm>
            <a:off x="7810500" y="2524538"/>
            <a:ext cx="2819400" cy="307777"/>
          </a:xfrm>
          <a:prstGeom prst="rect">
            <a:avLst/>
          </a:prstGeom>
          <a:noFill/>
        </p:spPr>
        <p:txBody>
          <a:bodyPr wrap="square" rtlCol="0">
            <a:spAutoFit/>
          </a:bodyPr>
          <a:lstStyle/>
          <a:p>
            <a:pPr algn="ctr"/>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Technical Committees</a:t>
            </a:r>
          </a:p>
        </p:txBody>
      </p:sp>
      <p:sp>
        <p:nvSpPr>
          <p:cNvPr id="14" name="TextBox 13">
            <a:extLst>
              <a:ext uri="{FF2B5EF4-FFF2-40B4-BE49-F238E27FC236}">
                <a16:creationId xmlns:a16="http://schemas.microsoft.com/office/drawing/2014/main" id="{53F49C8E-9462-3FF1-9273-809F1BE982A7}"/>
              </a:ext>
            </a:extLst>
          </p:cNvPr>
          <p:cNvSpPr txBox="1"/>
          <p:nvPr/>
        </p:nvSpPr>
        <p:spPr>
          <a:xfrm>
            <a:off x="7810500" y="2893870"/>
            <a:ext cx="2819400" cy="1015663"/>
          </a:xfrm>
          <a:prstGeom prst="rect">
            <a:avLst/>
          </a:prstGeom>
          <a:noFill/>
        </p:spPr>
        <p:txBody>
          <a:bodyPr wrap="square" rtlCol="0">
            <a:spAutoFit/>
          </a:bodyPr>
          <a:lstStyle/>
          <a:p>
            <a:pPr algn="ctr"/>
            <a:r>
              <a:rPr lang="en-US" sz="1200" dirty="0">
                <a:latin typeface="Open Sans" panose="020B0606030504020204" pitchFamily="34" charset="0"/>
                <a:ea typeface="Open Sans" panose="020B0606030504020204" pitchFamily="34" charset="0"/>
                <a:cs typeface="Open Sans" panose="020B0606030504020204" pitchFamily="34" charset="0"/>
              </a:rPr>
              <a:t>Mechanism to generate options </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dirty="0">
                <a:latin typeface="Open Sans" panose="020B0606030504020204" pitchFamily="34" charset="0"/>
                <a:ea typeface="Open Sans" panose="020B0606030504020204" pitchFamily="34" charset="0"/>
                <a:cs typeface="Open Sans" panose="020B0606030504020204" pitchFamily="34" charset="0"/>
              </a:rPr>
              <a:t>through the one-text methodology</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dirty="0">
                <a:latin typeface="Open Sans" panose="020B0606030504020204" pitchFamily="34" charset="0"/>
                <a:ea typeface="Open Sans" panose="020B0606030504020204" pitchFamily="34" charset="0"/>
                <a:cs typeface="Open Sans" panose="020B0606030504020204" pitchFamily="34" charset="0"/>
              </a:rPr>
              <a:t>Each composed of </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b="1" dirty="0">
                <a:latin typeface="Open Sans" panose="020B0606030504020204" pitchFamily="34" charset="0"/>
                <a:ea typeface="Open Sans" panose="020B0606030504020204" pitchFamily="34" charset="0"/>
                <a:cs typeface="Open Sans" panose="020B0606030504020204" pitchFamily="34" charset="0"/>
              </a:rPr>
              <a:t>5-6 non-party political experts</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dirty="0">
                <a:latin typeface="Open Sans" panose="020B0606030504020204" pitchFamily="34" charset="0"/>
                <a:ea typeface="Open Sans" panose="020B0606030504020204" pitchFamily="34" charset="0"/>
                <a:cs typeface="Open Sans" panose="020B0606030504020204" pitchFamily="34" charset="0"/>
              </a:rPr>
              <a:t>trusted by all the parties</a:t>
            </a:r>
          </a:p>
        </p:txBody>
      </p:sp>
      <p:sp>
        <p:nvSpPr>
          <p:cNvPr id="15" name="TextBox 14">
            <a:extLst>
              <a:ext uri="{FF2B5EF4-FFF2-40B4-BE49-F238E27FC236}">
                <a16:creationId xmlns:a16="http://schemas.microsoft.com/office/drawing/2014/main" id="{00428527-4354-659D-52C6-597613804D8C}"/>
              </a:ext>
            </a:extLst>
          </p:cNvPr>
          <p:cNvSpPr txBox="1"/>
          <p:nvPr/>
        </p:nvSpPr>
        <p:spPr>
          <a:xfrm>
            <a:off x="7810500" y="4556538"/>
            <a:ext cx="2819400" cy="307777"/>
          </a:xfrm>
          <a:prstGeom prst="rect">
            <a:avLst/>
          </a:prstGeom>
          <a:noFill/>
        </p:spPr>
        <p:txBody>
          <a:bodyPr wrap="square" rtlCol="0">
            <a:spAutoFit/>
          </a:bodyPr>
          <a:lstStyle/>
          <a:p>
            <a:pPr algn="ctr"/>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Planning Committee</a:t>
            </a:r>
          </a:p>
        </p:txBody>
      </p:sp>
      <p:sp>
        <p:nvSpPr>
          <p:cNvPr id="16" name="TextBox 15">
            <a:extLst>
              <a:ext uri="{FF2B5EF4-FFF2-40B4-BE49-F238E27FC236}">
                <a16:creationId xmlns:a16="http://schemas.microsoft.com/office/drawing/2014/main" id="{5B93024C-1F7B-6E01-3411-7AB435F2282E}"/>
              </a:ext>
            </a:extLst>
          </p:cNvPr>
          <p:cNvSpPr txBox="1"/>
          <p:nvPr/>
        </p:nvSpPr>
        <p:spPr>
          <a:xfrm>
            <a:off x="7810500" y="4925870"/>
            <a:ext cx="2819400" cy="1015663"/>
          </a:xfrm>
          <a:prstGeom prst="rect">
            <a:avLst/>
          </a:prstGeom>
          <a:noFill/>
        </p:spPr>
        <p:txBody>
          <a:bodyPr wrap="square" rtlCol="0">
            <a:spAutoFit/>
          </a:bodyPr>
          <a:lstStyle/>
          <a:p>
            <a:pPr algn="ctr"/>
            <a:r>
              <a:rPr lang="en-US" sz="1200" dirty="0">
                <a:latin typeface="Open Sans" panose="020B0606030504020204" pitchFamily="34" charset="0"/>
                <a:ea typeface="Open Sans" panose="020B0606030504020204" pitchFamily="34" charset="0"/>
                <a:cs typeface="Open Sans" panose="020B0606030504020204" pitchFamily="34" charset="0"/>
              </a:rPr>
              <a:t>Deadlock breaking &amp; consensus</a:t>
            </a:r>
          </a:p>
          <a:p>
            <a:pPr algn="ctr"/>
            <a:r>
              <a:rPr lang="en-US" sz="1200" dirty="0">
                <a:latin typeface="Open Sans" panose="020B0606030504020204" pitchFamily="34" charset="0"/>
                <a:ea typeface="Open Sans" panose="020B0606030504020204" pitchFamily="34" charset="0"/>
                <a:cs typeface="Open Sans" panose="020B0606030504020204" pitchFamily="34" charset="0"/>
              </a:rPr>
              <a:t>building mechanism</a:t>
            </a:r>
          </a:p>
          <a:p>
            <a:pPr algn="ctr"/>
            <a:r>
              <a:rPr lang="en-US" sz="1200" b="1" dirty="0">
                <a:latin typeface="Open Sans" panose="020B0606030504020204" pitchFamily="34" charset="0"/>
                <a:ea typeface="Open Sans" panose="020B0606030504020204" pitchFamily="34" charset="0"/>
                <a:cs typeface="Open Sans" panose="020B0606030504020204" pitchFamily="34" charset="0"/>
              </a:rPr>
              <a:t>10 negotiators </a:t>
            </a:r>
            <a:r>
              <a:rPr lang="en-US" sz="1200" dirty="0">
                <a:latin typeface="Open Sans" panose="020B0606030504020204" pitchFamily="34" charset="0"/>
                <a:ea typeface="Open Sans" panose="020B0606030504020204" pitchFamily="34" charset="0"/>
                <a:cs typeface="Open Sans" panose="020B0606030504020204" pitchFamily="34" charset="0"/>
              </a:rPr>
              <a:t>appointed by </a:t>
            </a:r>
          </a:p>
          <a:p>
            <a:pPr algn="ctr"/>
            <a:r>
              <a:rPr lang="en-US" sz="1200" dirty="0">
                <a:latin typeface="Open Sans" panose="020B0606030504020204" pitchFamily="34" charset="0"/>
                <a:ea typeface="Open Sans" panose="020B0606030504020204" pitchFamily="34" charset="0"/>
                <a:cs typeface="Open Sans" panose="020B0606030504020204" pitchFamily="34" charset="0"/>
              </a:rPr>
              <a:t>agreement of all parties based </a:t>
            </a:r>
          </a:p>
          <a:p>
            <a:pPr algn="ctr"/>
            <a:r>
              <a:rPr lang="en-US" sz="1200" dirty="0">
                <a:latin typeface="Open Sans" panose="020B0606030504020204" pitchFamily="34" charset="0"/>
                <a:ea typeface="Open Sans" panose="020B0606030504020204" pitchFamily="34" charset="0"/>
                <a:cs typeface="Open Sans" panose="020B0606030504020204" pitchFamily="34" charset="0"/>
              </a:rPr>
              <a:t>on their ability to ﬁnd consensus</a:t>
            </a:r>
          </a:p>
        </p:txBody>
      </p:sp>
      <p:sp>
        <p:nvSpPr>
          <p:cNvPr id="17" name="TextBox 16">
            <a:extLst>
              <a:ext uri="{FF2B5EF4-FFF2-40B4-BE49-F238E27FC236}">
                <a16:creationId xmlns:a16="http://schemas.microsoft.com/office/drawing/2014/main" id="{0E4D1741-E2A3-D1C4-256F-DFF9EAC56EA2}"/>
              </a:ext>
            </a:extLst>
          </p:cNvPr>
          <p:cNvSpPr txBox="1"/>
          <p:nvPr/>
        </p:nvSpPr>
        <p:spPr>
          <a:xfrm>
            <a:off x="1803400" y="3970271"/>
            <a:ext cx="2819400" cy="307777"/>
          </a:xfrm>
          <a:prstGeom prst="rect">
            <a:avLst/>
          </a:prstGeom>
          <a:noFill/>
        </p:spPr>
        <p:txBody>
          <a:bodyPr wrap="square" rtlCol="0">
            <a:spAutoFit/>
          </a:bodyPr>
          <a:lstStyle/>
          <a:p>
            <a:pPr algn="ctr"/>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Negotiating Council</a:t>
            </a:r>
          </a:p>
        </p:txBody>
      </p:sp>
      <p:sp>
        <p:nvSpPr>
          <p:cNvPr id="18" name="TextBox 17">
            <a:extLst>
              <a:ext uri="{FF2B5EF4-FFF2-40B4-BE49-F238E27FC236}">
                <a16:creationId xmlns:a16="http://schemas.microsoft.com/office/drawing/2014/main" id="{BD5DBA99-655D-6972-9B7F-2D69F25E4137}"/>
              </a:ext>
            </a:extLst>
          </p:cNvPr>
          <p:cNvSpPr txBox="1"/>
          <p:nvPr/>
        </p:nvSpPr>
        <p:spPr>
          <a:xfrm>
            <a:off x="1803400" y="4339603"/>
            <a:ext cx="2819400" cy="830997"/>
          </a:xfrm>
          <a:prstGeom prst="rect">
            <a:avLst/>
          </a:prstGeom>
          <a:noFill/>
        </p:spPr>
        <p:txBody>
          <a:bodyPr wrap="square" rtlCol="0">
            <a:spAutoFit/>
          </a:bodyPr>
          <a:lstStyle/>
          <a:p>
            <a:pPr algn="ctr"/>
            <a:r>
              <a:rPr lang="en-US" sz="1200" dirty="0"/>
              <a:t>All party negotiating forum</a:t>
            </a:r>
            <a:br>
              <a:rPr lang="en-US" sz="1200" dirty="0"/>
            </a:br>
            <a:r>
              <a:rPr lang="en-US" sz="1200" b="1" dirty="0"/>
              <a:t>26 parties with 2 negotiators</a:t>
            </a:r>
            <a:br>
              <a:rPr lang="en-US" sz="1200" dirty="0"/>
            </a:br>
            <a:r>
              <a:rPr lang="en-US" sz="1200" dirty="0"/>
              <a:t>from each party with at least </a:t>
            </a:r>
            <a:br>
              <a:rPr lang="en-US" sz="1200" dirty="0"/>
            </a:br>
            <a:r>
              <a:rPr lang="en-US" sz="1200" dirty="0"/>
              <a:t>1 woman + 2 advisers </a:t>
            </a:r>
            <a:endParaRPr lang="en-US" sz="1200" dirty="0">
              <a:latin typeface="Open Sans" panose="020B0606030504020204" pitchFamily="34" charset="0"/>
              <a:ea typeface="Open Sans" panose="020B0606030504020204" pitchFamily="34" charset="0"/>
              <a:cs typeface="Open Sans" panose="020B0606030504020204" pitchFamily="34" charset="0"/>
            </a:endParaRPr>
          </a:p>
        </p:txBody>
      </p:sp>
      <p:sp>
        <p:nvSpPr>
          <p:cNvPr id="19" name="TextBox 18">
            <a:extLst>
              <a:ext uri="{FF2B5EF4-FFF2-40B4-BE49-F238E27FC236}">
                <a16:creationId xmlns:a16="http://schemas.microsoft.com/office/drawing/2014/main" id="{392D1B98-D482-DA08-8103-480618CC09CC}"/>
              </a:ext>
            </a:extLst>
          </p:cNvPr>
          <p:cNvSpPr txBox="1"/>
          <p:nvPr/>
        </p:nvSpPr>
        <p:spPr>
          <a:xfrm>
            <a:off x="558800" y="2903471"/>
            <a:ext cx="2819400" cy="307777"/>
          </a:xfrm>
          <a:prstGeom prst="rect">
            <a:avLst/>
          </a:prstGeom>
          <a:noFill/>
        </p:spPr>
        <p:txBody>
          <a:bodyPr wrap="square" rtlCol="0">
            <a:spAutoFit/>
          </a:bodyPr>
          <a:lstStyle/>
          <a:p>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Multi party negotiating process</a:t>
            </a:r>
          </a:p>
        </p:txBody>
      </p:sp>
    </p:spTree>
    <p:extLst>
      <p:ext uri="{BB962C8B-B14F-4D97-AF65-F5344CB8AC3E}">
        <p14:creationId xmlns:p14="http://schemas.microsoft.com/office/powerpoint/2010/main" val="215519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D94A95D-96C0-13B4-CCF5-FDC425180C75}"/>
              </a:ext>
            </a:extLst>
          </p:cNvPr>
          <p:cNvPicPr>
            <a:picLocks noGrp="1" noChangeAspect="1"/>
          </p:cNvPicPr>
          <p:nvPr>
            <p:ph type="pic" idx="1"/>
          </p:nvPr>
        </p:nvPicPr>
        <p:blipFill>
          <a:blip r:embed="rId2"/>
          <a:srcRect t="-874" r="-54684" b="-66261"/>
          <a:stretch>
            <a:fillRect/>
          </a:stretch>
        </p:blipFill>
        <p:spPr>
          <a:xfrm>
            <a:off x="381000" y="1573462"/>
            <a:ext cx="4774337" cy="5157537"/>
          </a:xfrm>
          <a:prstGeom prst="rect">
            <a:avLst/>
          </a:prstGeom>
        </p:spPr>
      </p:pic>
      <p:sp>
        <p:nvSpPr>
          <p:cNvPr id="3" name="Text Placeholder 2">
            <a:extLst>
              <a:ext uri="{FF2B5EF4-FFF2-40B4-BE49-F238E27FC236}">
                <a16:creationId xmlns:a16="http://schemas.microsoft.com/office/drawing/2014/main" id="{355FC353-4467-358F-42C2-D857401F1C09}"/>
              </a:ext>
            </a:extLst>
          </p:cNvPr>
          <p:cNvSpPr>
            <a:spLocks noGrp="1"/>
          </p:cNvSpPr>
          <p:nvPr>
            <p:ph type="body" sz="half" idx="2"/>
          </p:nvPr>
        </p:nvSpPr>
        <p:spPr/>
        <p:txBody>
          <a:bodyPr>
            <a:normAutofit lnSpcReduction="10000"/>
          </a:bodyPr>
          <a:lstStyle/>
          <a:p>
            <a:r>
              <a:rPr lang="en-US" dirty="0"/>
              <a:t>Following the endorsement of the framework agreement and the first elections, the Constitutional Assembly invited all South Africans to contribute in shaping the final constitution. The result was a Constitution that every South African could trust and see themselves in.</a:t>
            </a:r>
          </a:p>
        </p:txBody>
      </p:sp>
      <p:sp>
        <p:nvSpPr>
          <p:cNvPr id="4" name="Title 3">
            <a:extLst>
              <a:ext uri="{FF2B5EF4-FFF2-40B4-BE49-F238E27FC236}">
                <a16:creationId xmlns:a16="http://schemas.microsoft.com/office/drawing/2014/main" id="{5351F5C7-4715-A59B-3796-30F3AE6E883F}"/>
              </a:ext>
            </a:extLst>
          </p:cNvPr>
          <p:cNvSpPr>
            <a:spLocks noGrp="1"/>
          </p:cNvSpPr>
          <p:nvPr>
            <p:ph type="title"/>
          </p:nvPr>
        </p:nvSpPr>
        <p:spPr/>
        <p:txBody>
          <a:bodyPr/>
          <a:lstStyle/>
          <a:p>
            <a:r>
              <a:rPr lang="en-US" dirty="0"/>
              <a:t>Widening Inclusivity &amp; Drafting the Constitution</a:t>
            </a:r>
          </a:p>
        </p:txBody>
      </p:sp>
      <p:sp>
        <p:nvSpPr>
          <p:cNvPr id="6" name="TextBox 12">
            <a:extLst>
              <a:ext uri="{FF2B5EF4-FFF2-40B4-BE49-F238E27FC236}">
                <a16:creationId xmlns:a16="http://schemas.microsoft.com/office/drawing/2014/main" id="{145B896B-9572-3BB5-2F40-351230D526F7}"/>
              </a:ext>
            </a:extLst>
          </p:cNvPr>
          <p:cNvSpPr txBox="1"/>
          <p:nvPr/>
        </p:nvSpPr>
        <p:spPr>
          <a:xfrm>
            <a:off x="533400" y="1890811"/>
            <a:ext cx="1955800"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+2M of South</a:t>
            </a:r>
          </a:p>
          <a:p>
            <a:pPr algn="ctr"/>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    Africans</a:t>
            </a:r>
          </a:p>
        </p:txBody>
      </p:sp>
      <p:sp>
        <p:nvSpPr>
          <p:cNvPr id="7" name="TextBox 12">
            <a:extLst>
              <a:ext uri="{FF2B5EF4-FFF2-40B4-BE49-F238E27FC236}">
                <a16:creationId xmlns:a16="http://schemas.microsoft.com/office/drawing/2014/main" id="{5064394F-75BF-6194-7F3F-724D080BAE56}"/>
              </a:ext>
            </a:extLst>
          </p:cNvPr>
          <p:cNvSpPr txBox="1"/>
          <p:nvPr/>
        </p:nvSpPr>
        <p:spPr>
          <a:xfrm>
            <a:off x="1181100" y="2538511"/>
            <a:ext cx="1955800"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Parties outside</a:t>
            </a:r>
          </a:p>
          <a:p>
            <a:pPr algn="ctr"/>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  the assembly</a:t>
            </a:r>
          </a:p>
        </p:txBody>
      </p:sp>
      <p:sp>
        <p:nvSpPr>
          <p:cNvPr id="8" name="TextBox 12">
            <a:extLst>
              <a:ext uri="{FF2B5EF4-FFF2-40B4-BE49-F238E27FC236}">
                <a16:creationId xmlns:a16="http://schemas.microsoft.com/office/drawing/2014/main" id="{398E7EE9-F9D0-29AE-9695-8CAC67581EF2}"/>
              </a:ext>
            </a:extLst>
          </p:cNvPr>
          <p:cNvSpPr txBox="1"/>
          <p:nvPr/>
        </p:nvSpPr>
        <p:spPr>
          <a:xfrm>
            <a:off x="1841500" y="3379080"/>
            <a:ext cx="1371600" cy="738664"/>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i="1" dirty="0">
                <a:solidFill>
                  <a:schemeClr val="bg1"/>
                </a:solidFill>
                <a:latin typeface="Open Sans Medium" panose="020B0606030504020204" pitchFamily="34" charset="0"/>
                <a:ea typeface="Open Sans Medium" panose="020B0606030504020204" pitchFamily="34" charset="0"/>
                <a:cs typeface="Open Sans Medium" panose="020B0606030504020204" pitchFamily="34" charset="0"/>
              </a:rPr>
              <a:t> Elected</a:t>
            </a:r>
          </a:p>
          <a:p>
            <a:pPr algn="ctr"/>
            <a:r>
              <a:rPr lang="en-US" sz="1400" i="1" dirty="0">
                <a:solidFill>
                  <a:schemeClr val="bg1"/>
                </a:solidFill>
                <a:latin typeface="Open Sans Medium" panose="020B0606030504020204" pitchFamily="34" charset="0"/>
                <a:ea typeface="Open Sans Medium" panose="020B0606030504020204" pitchFamily="34" charset="0"/>
                <a:cs typeface="Open Sans Medium" panose="020B0606030504020204" pitchFamily="34" charset="0"/>
              </a:rPr>
              <a:t>Constitutional</a:t>
            </a:r>
          </a:p>
          <a:p>
            <a:pPr algn="ctr"/>
            <a:r>
              <a:rPr lang="en-US" sz="1400" i="1" dirty="0">
                <a:solidFill>
                  <a:schemeClr val="bg1"/>
                </a:solidFill>
                <a:latin typeface="Open Sans Medium" panose="020B0606030504020204" pitchFamily="34" charset="0"/>
                <a:ea typeface="Open Sans Medium" panose="020B0606030504020204" pitchFamily="34" charset="0"/>
                <a:cs typeface="Open Sans Medium" panose="020B0606030504020204" pitchFamily="34" charset="0"/>
              </a:rPr>
              <a:t>    Assembly</a:t>
            </a:r>
          </a:p>
        </p:txBody>
      </p:sp>
      <p:sp>
        <p:nvSpPr>
          <p:cNvPr id="9" name="Rounded Rectangle 8">
            <a:extLst>
              <a:ext uri="{FF2B5EF4-FFF2-40B4-BE49-F238E27FC236}">
                <a16:creationId xmlns:a16="http://schemas.microsoft.com/office/drawing/2014/main" id="{DD00B077-0B0C-21EB-5C8B-FEEA019416D1}"/>
              </a:ext>
            </a:extLst>
          </p:cNvPr>
          <p:cNvSpPr/>
          <p:nvPr/>
        </p:nvSpPr>
        <p:spPr>
          <a:xfrm>
            <a:off x="2667000" y="4867349"/>
            <a:ext cx="2362200" cy="482600"/>
          </a:xfrm>
          <a:prstGeom prst="roundRect">
            <a:avLst>
              <a:gd name="adj" fmla="val 50000"/>
            </a:avLst>
          </a:prstGeom>
          <a:solidFill>
            <a:schemeClr val="bg1"/>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US" i="1" dirty="0">
                <a:latin typeface="Open Sans Medium" panose="020B0606030504020204" pitchFamily="34" charset="0"/>
                <a:ea typeface="Open Sans Medium" panose="020B0606030504020204" pitchFamily="34" charset="0"/>
                <a:cs typeface="Open Sans Medium" panose="020B0606030504020204" pitchFamily="34" charset="0"/>
              </a:rPr>
              <a:t>Constitution</a:t>
            </a:r>
          </a:p>
        </p:txBody>
      </p:sp>
    </p:spTree>
    <p:extLst>
      <p:ext uri="{BB962C8B-B14F-4D97-AF65-F5344CB8AC3E}">
        <p14:creationId xmlns:p14="http://schemas.microsoft.com/office/powerpoint/2010/main" val="1841502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 name="Picture Placeholder 14">
            <a:extLst>
              <a:ext uri="{FF2B5EF4-FFF2-40B4-BE49-F238E27FC236}">
                <a16:creationId xmlns:a16="http://schemas.microsoft.com/office/drawing/2014/main" id="{0EF4F98C-5F4B-2E80-DBD3-24AF8ECCA8B9}"/>
              </a:ext>
            </a:extLst>
          </p:cNvPr>
          <p:cNvPicPr>
            <a:picLocks noGrp="1" noChangeAspect="1"/>
          </p:cNvPicPr>
          <p:nvPr>
            <p:ph type="pic" idx="1"/>
          </p:nvPr>
        </p:nvPicPr>
        <p:blipFill>
          <a:blip r:embed="rId2"/>
          <a:srcRect l="-50" t="6750" b="-33300"/>
          <a:stretch>
            <a:fillRect/>
          </a:stretch>
        </p:blipFill>
        <p:spPr>
          <a:xfrm>
            <a:off x="381000" y="2524538"/>
            <a:ext cx="11430000" cy="3571461"/>
          </a:xfrm>
          <a:prstGeom prst="rect">
            <a:avLst/>
          </a:prstGeom>
        </p:spPr>
      </p:pic>
      <p:sp>
        <p:nvSpPr>
          <p:cNvPr id="12" name="Text Placeholder 11">
            <a:extLst>
              <a:ext uri="{FF2B5EF4-FFF2-40B4-BE49-F238E27FC236}">
                <a16:creationId xmlns:a16="http://schemas.microsoft.com/office/drawing/2014/main" id="{806578DA-A452-35EB-F0CD-9188527189C0}"/>
              </a:ext>
            </a:extLst>
          </p:cNvPr>
          <p:cNvSpPr>
            <a:spLocks noGrp="1"/>
          </p:cNvSpPr>
          <p:nvPr>
            <p:ph type="body" sz="half" idx="2"/>
          </p:nvPr>
        </p:nvSpPr>
        <p:spPr/>
        <p:txBody>
          <a:bodyPr>
            <a:normAutofit fontScale="85000" lnSpcReduction="10000"/>
          </a:bodyPr>
          <a:lstStyle/>
          <a:p>
            <a:r>
              <a:rPr lang="en-US" dirty="0"/>
              <a:t>The peace process unfolded in three deliberate stages, each building on the last and giving every political actor and every South African a role and a voice.</a:t>
            </a:r>
          </a:p>
        </p:txBody>
      </p:sp>
      <p:sp>
        <p:nvSpPr>
          <p:cNvPr id="11" name="Title 10">
            <a:extLst>
              <a:ext uri="{FF2B5EF4-FFF2-40B4-BE49-F238E27FC236}">
                <a16:creationId xmlns:a16="http://schemas.microsoft.com/office/drawing/2014/main" id="{3B16D1EF-ABB0-AE72-C03B-074D6CB6C669}"/>
              </a:ext>
            </a:extLst>
          </p:cNvPr>
          <p:cNvSpPr>
            <a:spLocks noGrp="1"/>
          </p:cNvSpPr>
          <p:nvPr>
            <p:ph type="title"/>
          </p:nvPr>
        </p:nvSpPr>
        <p:spPr/>
        <p:txBody>
          <a:bodyPr>
            <a:normAutofit fontScale="90000"/>
          </a:bodyPr>
          <a:lstStyle/>
          <a:p>
            <a:r>
              <a:rPr lang="en-US" dirty="0"/>
              <a:t>A Process of Transformation: </a:t>
            </a:r>
            <a:br>
              <a:rPr lang="en-US" dirty="0"/>
            </a:br>
            <a:r>
              <a:rPr lang="en-US" dirty="0"/>
              <a:t>A Self-Mediated Journey</a:t>
            </a:r>
          </a:p>
        </p:txBody>
      </p:sp>
      <p:sp>
        <p:nvSpPr>
          <p:cNvPr id="16" name="TextBox 15">
            <a:extLst>
              <a:ext uri="{FF2B5EF4-FFF2-40B4-BE49-F238E27FC236}">
                <a16:creationId xmlns:a16="http://schemas.microsoft.com/office/drawing/2014/main" id="{210DFD7A-F602-477E-9032-21312D724E13}"/>
              </a:ext>
            </a:extLst>
          </p:cNvPr>
          <p:cNvSpPr txBox="1"/>
          <p:nvPr/>
        </p:nvSpPr>
        <p:spPr>
          <a:xfrm>
            <a:off x="2273300" y="4611374"/>
            <a:ext cx="1460500" cy="523220"/>
          </a:xfrm>
          <a:prstGeom prst="rect">
            <a:avLst/>
          </a:prstGeom>
          <a:noFill/>
        </p:spPr>
        <p:txBody>
          <a:bodyPr wrap="square" rtlCol="0">
            <a:spAutoFit/>
          </a:bodyPr>
          <a:lstStyle/>
          <a:p>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The National</a:t>
            </a:r>
            <a:br>
              <a:rPr lang="en-US" sz="1400" i="1" dirty="0">
                <a:latin typeface="Open Sans Medium" panose="020B0606030504020204" pitchFamily="34" charset="0"/>
                <a:ea typeface="Open Sans Medium" panose="020B0606030504020204" pitchFamily="34" charset="0"/>
                <a:cs typeface="Open Sans Medium" panose="020B0606030504020204" pitchFamily="34" charset="0"/>
              </a:rPr>
            </a:br>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Peace Accord</a:t>
            </a:r>
          </a:p>
        </p:txBody>
      </p:sp>
      <p:sp>
        <p:nvSpPr>
          <p:cNvPr id="17" name="TextBox 16">
            <a:extLst>
              <a:ext uri="{FF2B5EF4-FFF2-40B4-BE49-F238E27FC236}">
                <a16:creationId xmlns:a16="http://schemas.microsoft.com/office/drawing/2014/main" id="{A8C1D062-4436-64BC-365C-0D33EBFC8D5E}"/>
              </a:ext>
            </a:extLst>
          </p:cNvPr>
          <p:cNvSpPr txBox="1"/>
          <p:nvPr/>
        </p:nvSpPr>
        <p:spPr>
          <a:xfrm>
            <a:off x="2273300" y="5134594"/>
            <a:ext cx="2095500" cy="1015663"/>
          </a:xfrm>
          <a:prstGeom prst="rect">
            <a:avLst/>
          </a:prstGeom>
          <a:noFill/>
        </p:spPr>
        <p:txBody>
          <a:bodyPr wrap="square" rtlCol="0">
            <a:spAutoFit/>
          </a:bodyPr>
          <a:lstStyle/>
          <a:p>
            <a:r>
              <a:rPr lang="en-US" sz="1200" dirty="0">
                <a:latin typeface="Open Sans" panose="020B0606030504020204" pitchFamily="34" charset="0"/>
                <a:ea typeface="Open Sans" panose="020B0606030504020204" pitchFamily="34" charset="0"/>
                <a:cs typeface="Open Sans" panose="020B0606030504020204" pitchFamily="34" charset="0"/>
              </a:rPr>
              <a:t>Created national,</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dirty="0">
                <a:latin typeface="Open Sans" panose="020B0606030504020204" pitchFamily="34" charset="0"/>
                <a:ea typeface="Open Sans" panose="020B0606030504020204" pitchFamily="34" charset="0"/>
                <a:cs typeface="Open Sans" panose="020B0606030504020204" pitchFamily="34" charset="0"/>
              </a:rPr>
              <a:t>regional, and local</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dirty="0">
                <a:latin typeface="Open Sans" panose="020B0606030504020204" pitchFamily="34" charset="0"/>
                <a:ea typeface="Open Sans" panose="020B0606030504020204" pitchFamily="34" charset="0"/>
                <a:cs typeface="Open Sans" panose="020B0606030504020204" pitchFamily="34" charset="0"/>
              </a:rPr>
              <a:t>structures to manage</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dirty="0">
                <a:latin typeface="Open Sans" panose="020B0606030504020204" pitchFamily="34" charset="0"/>
                <a:ea typeface="Open Sans" panose="020B0606030504020204" pitchFamily="34" charset="0"/>
                <a:cs typeface="Open Sans" panose="020B0606030504020204" pitchFamily="34" charset="0"/>
              </a:rPr>
              <a:t>violence and support</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dirty="0">
                <a:latin typeface="Open Sans" panose="020B0606030504020204" pitchFamily="34" charset="0"/>
                <a:ea typeface="Open Sans" panose="020B0606030504020204" pitchFamily="34" charset="0"/>
                <a:cs typeface="Open Sans" panose="020B0606030504020204" pitchFamily="34" charset="0"/>
              </a:rPr>
              <a:t>dialogue.</a:t>
            </a:r>
          </a:p>
        </p:txBody>
      </p:sp>
      <p:sp>
        <p:nvSpPr>
          <p:cNvPr id="18" name="TextBox 17">
            <a:extLst>
              <a:ext uri="{FF2B5EF4-FFF2-40B4-BE49-F238E27FC236}">
                <a16:creationId xmlns:a16="http://schemas.microsoft.com/office/drawing/2014/main" id="{BF4DA6CE-F6B8-D82A-BBA9-33D7CEA4FB6A}"/>
              </a:ext>
            </a:extLst>
          </p:cNvPr>
          <p:cNvSpPr txBox="1"/>
          <p:nvPr/>
        </p:nvSpPr>
        <p:spPr>
          <a:xfrm>
            <a:off x="2273300" y="4333462"/>
            <a:ext cx="1460500" cy="307777"/>
          </a:xfrm>
          <a:prstGeom prst="rect">
            <a:avLst/>
          </a:prstGeom>
          <a:noFill/>
        </p:spPr>
        <p:txBody>
          <a:bodyPr wrap="square" rtlCol="0">
            <a:spAutoFit/>
          </a:bodyPr>
          <a:lstStyle/>
          <a:p>
            <a:r>
              <a:rPr lang="en-US" sz="1400" b="1" i="1" dirty="0">
                <a:latin typeface="Open Sans Semibold" panose="020B0606030504020204" pitchFamily="34" charset="0"/>
                <a:ea typeface="Open Sans Semibold" panose="020B0606030504020204" pitchFamily="34" charset="0"/>
                <a:cs typeface="Open Sans Semibold" panose="020B0606030504020204" pitchFamily="34" charset="0"/>
              </a:rPr>
              <a:t>1991</a:t>
            </a:r>
          </a:p>
        </p:txBody>
      </p:sp>
      <p:sp>
        <p:nvSpPr>
          <p:cNvPr id="19" name="TextBox 18">
            <a:extLst>
              <a:ext uri="{FF2B5EF4-FFF2-40B4-BE49-F238E27FC236}">
                <a16:creationId xmlns:a16="http://schemas.microsoft.com/office/drawing/2014/main" id="{9F505209-2683-5D2A-A753-3CE271EE5B9F}"/>
              </a:ext>
            </a:extLst>
          </p:cNvPr>
          <p:cNvSpPr txBox="1"/>
          <p:nvPr/>
        </p:nvSpPr>
        <p:spPr>
          <a:xfrm>
            <a:off x="5753100" y="5017774"/>
            <a:ext cx="2070102" cy="523220"/>
          </a:xfrm>
          <a:prstGeom prst="rect">
            <a:avLst/>
          </a:prstGeom>
          <a:noFill/>
        </p:spPr>
        <p:txBody>
          <a:bodyPr wrap="square" rtlCol="0">
            <a:spAutoFit/>
          </a:bodyPr>
          <a:lstStyle/>
          <a:p>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Multi-Party</a:t>
            </a:r>
          </a:p>
          <a:p>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Negotiation Process</a:t>
            </a:r>
          </a:p>
        </p:txBody>
      </p:sp>
      <p:sp>
        <p:nvSpPr>
          <p:cNvPr id="20" name="TextBox 19">
            <a:extLst>
              <a:ext uri="{FF2B5EF4-FFF2-40B4-BE49-F238E27FC236}">
                <a16:creationId xmlns:a16="http://schemas.microsoft.com/office/drawing/2014/main" id="{7AB4386D-7CBF-ECDD-1F04-A1B2AF6C2CD2}"/>
              </a:ext>
            </a:extLst>
          </p:cNvPr>
          <p:cNvSpPr txBox="1"/>
          <p:nvPr/>
        </p:nvSpPr>
        <p:spPr>
          <a:xfrm>
            <a:off x="5753100" y="5540994"/>
            <a:ext cx="2095500" cy="1015663"/>
          </a:xfrm>
          <a:prstGeom prst="rect">
            <a:avLst/>
          </a:prstGeom>
          <a:noFill/>
        </p:spPr>
        <p:txBody>
          <a:bodyPr wrap="square" rtlCol="0">
            <a:spAutoFit/>
          </a:bodyPr>
          <a:lstStyle/>
          <a:p>
            <a:r>
              <a:rPr lang="en-US" sz="1200" dirty="0">
                <a:latin typeface="Open Sans" panose="020B0606030504020204" pitchFamily="34" charset="0"/>
                <a:ea typeface="Open Sans" panose="020B0606030504020204" pitchFamily="34" charset="0"/>
                <a:cs typeface="Open Sans" panose="020B0606030504020204" pitchFamily="34" charset="0"/>
              </a:rPr>
              <a:t>Negotiated the</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dirty="0">
                <a:latin typeface="Open Sans" panose="020B0606030504020204" pitchFamily="34" charset="0"/>
                <a:ea typeface="Open Sans" panose="020B0606030504020204" pitchFamily="34" charset="0"/>
                <a:cs typeface="Open Sans" panose="020B0606030504020204" pitchFamily="34" charset="0"/>
              </a:rPr>
              <a:t>framework for a new</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dirty="0">
                <a:latin typeface="Open Sans" panose="020B0606030504020204" pitchFamily="34" charset="0"/>
                <a:ea typeface="Open Sans" panose="020B0606030504020204" pitchFamily="34" charset="0"/>
                <a:cs typeface="Open Sans" panose="020B0606030504020204" pitchFamily="34" charset="0"/>
              </a:rPr>
              <a:t>democratic South Africa</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dirty="0">
                <a:latin typeface="Open Sans" panose="020B0606030504020204" pitchFamily="34" charset="0"/>
                <a:ea typeface="Open Sans" panose="020B0606030504020204" pitchFamily="34" charset="0"/>
                <a:cs typeface="Open Sans" panose="020B0606030504020204" pitchFamily="34" charset="0"/>
              </a:rPr>
              <a:t>and led to the ﬁrst</a:t>
            </a:r>
            <a:br>
              <a:rPr lang="en-US" sz="1200" dirty="0">
                <a:latin typeface="Open Sans" panose="020B0606030504020204" pitchFamily="34" charset="0"/>
                <a:ea typeface="Open Sans" panose="020B0606030504020204" pitchFamily="34" charset="0"/>
                <a:cs typeface="Open Sans" panose="020B0606030504020204" pitchFamily="34" charset="0"/>
              </a:rPr>
            </a:br>
            <a:r>
              <a:rPr lang="en-US" sz="1200" dirty="0">
                <a:latin typeface="Open Sans" panose="020B0606030504020204" pitchFamily="34" charset="0"/>
                <a:ea typeface="Open Sans" panose="020B0606030504020204" pitchFamily="34" charset="0"/>
                <a:cs typeface="Open Sans" panose="020B0606030504020204" pitchFamily="34" charset="0"/>
              </a:rPr>
              <a:t>democratic elections.</a:t>
            </a:r>
          </a:p>
        </p:txBody>
      </p:sp>
      <p:sp>
        <p:nvSpPr>
          <p:cNvPr id="21" name="TextBox 20">
            <a:extLst>
              <a:ext uri="{FF2B5EF4-FFF2-40B4-BE49-F238E27FC236}">
                <a16:creationId xmlns:a16="http://schemas.microsoft.com/office/drawing/2014/main" id="{FEB64B50-3999-44A3-74B7-1462A255CFD0}"/>
              </a:ext>
            </a:extLst>
          </p:cNvPr>
          <p:cNvSpPr txBox="1"/>
          <p:nvPr/>
        </p:nvSpPr>
        <p:spPr>
          <a:xfrm>
            <a:off x="5753100" y="4739862"/>
            <a:ext cx="1460500" cy="307777"/>
          </a:xfrm>
          <a:prstGeom prst="rect">
            <a:avLst/>
          </a:prstGeom>
          <a:noFill/>
        </p:spPr>
        <p:txBody>
          <a:bodyPr wrap="square" rtlCol="0">
            <a:spAutoFit/>
          </a:bodyPr>
          <a:lstStyle/>
          <a:p>
            <a:r>
              <a:rPr lang="en-US" sz="1400" b="1" i="1" dirty="0">
                <a:latin typeface="Open Sans Semibold" panose="020B0606030504020204" pitchFamily="34" charset="0"/>
                <a:ea typeface="Open Sans Semibold" panose="020B0606030504020204" pitchFamily="34" charset="0"/>
                <a:cs typeface="Open Sans Semibold" panose="020B0606030504020204" pitchFamily="34" charset="0"/>
              </a:rPr>
              <a:t>1994</a:t>
            </a:r>
          </a:p>
        </p:txBody>
      </p:sp>
      <p:sp>
        <p:nvSpPr>
          <p:cNvPr id="22" name="TextBox 21">
            <a:extLst>
              <a:ext uri="{FF2B5EF4-FFF2-40B4-BE49-F238E27FC236}">
                <a16:creationId xmlns:a16="http://schemas.microsoft.com/office/drawing/2014/main" id="{16923DA0-6CC5-1699-1B59-9E262669C78F}"/>
              </a:ext>
            </a:extLst>
          </p:cNvPr>
          <p:cNvSpPr txBox="1"/>
          <p:nvPr/>
        </p:nvSpPr>
        <p:spPr>
          <a:xfrm>
            <a:off x="8699500" y="5017774"/>
            <a:ext cx="2095500" cy="523220"/>
          </a:xfrm>
          <a:prstGeom prst="rect">
            <a:avLst/>
          </a:prstGeom>
          <a:noFill/>
        </p:spPr>
        <p:txBody>
          <a:bodyPr wrap="square" rtlCol="0">
            <a:spAutoFit/>
          </a:bodyPr>
          <a:lstStyle/>
          <a:p>
            <a:pPr algn="r"/>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The Constitutional</a:t>
            </a:r>
          </a:p>
          <a:p>
            <a:pPr algn="r"/>
            <a:r>
              <a:rPr lang="en-US" sz="1400" i="1" dirty="0">
                <a:latin typeface="Open Sans Medium" panose="020B0606030504020204" pitchFamily="34" charset="0"/>
                <a:ea typeface="Open Sans Medium" panose="020B0606030504020204" pitchFamily="34" charset="0"/>
                <a:cs typeface="Open Sans Medium" panose="020B0606030504020204" pitchFamily="34" charset="0"/>
              </a:rPr>
              <a:t>Assembly</a:t>
            </a:r>
          </a:p>
        </p:txBody>
      </p:sp>
      <p:sp>
        <p:nvSpPr>
          <p:cNvPr id="23" name="TextBox 22">
            <a:extLst>
              <a:ext uri="{FF2B5EF4-FFF2-40B4-BE49-F238E27FC236}">
                <a16:creationId xmlns:a16="http://schemas.microsoft.com/office/drawing/2014/main" id="{B2C78E44-AE0B-66B1-5C59-4C03A6E5BA52}"/>
              </a:ext>
            </a:extLst>
          </p:cNvPr>
          <p:cNvSpPr txBox="1"/>
          <p:nvPr/>
        </p:nvSpPr>
        <p:spPr>
          <a:xfrm>
            <a:off x="8699500" y="5540994"/>
            <a:ext cx="2095500" cy="830997"/>
          </a:xfrm>
          <a:prstGeom prst="rect">
            <a:avLst/>
          </a:prstGeom>
          <a:noFill/>
        </p:spPr>
        <p:txBody>
          <a:bodyPr wrap="square" rtlCol="0">
            <a:spAutoFit/>
          </a:bodyPr>
          <a:lstStyle/>
          <a:p>
            <a:pPr algn="r"/>
            <a:r>
              <a:rPr lang="en-US" sz="1200" dirty="0">
                <a:latin typeface="Open Sans" panose="020B0606030504020204" pitchFamily="34" charset="0"/>
                <a:ea typeface="Open Sans" panose="020B0606030504020204" pitchFamily="34" charset="0"/>
                <a:cs typeface="Open Sans" panose="020B0606030504020204" pitchFamily="34" charset="0"/>
              </a:rPr>
              <a:t> Negotiated through the</a:t>
            </a:r>
          </a:p>
          <a:p>
            <a:pPr algn="r"/>
            <a:r>
              <a:rPr lang="en-US" sz="1200" dirty="0">
                <a:latin typeface="Open Sans" panose="020B0606030504020204" pitchFamily="34" charset="0"/>
                <a:ea typeface="Open Sans" panose="020B0606030504020204" pitchFamily="34" charset="0"/>
                <a:cs typeface="Open Sans" panose="020B0606030504020204" pitchFamily="34" charset="0"/>
              </a:rPr>
              <a:t> Constitutional Assembly</a:t>
            </a:r>
          </a:p>
          <a:p>
            <a:pPr algn="r"/>
            <a:r>
              <a:rPr lang="en-US" sz="1200" dirty="0">
                <a:latin typeface="Open Sans" panose="020B0606030504020204" pitchFamily="34" charset="0"/>
                <a:ea typeface="Open Sans" panose="020B0606030504020204" pitchFamily="34" charset="0"/>
                <a:cs typeface="Open Sans" panose="020B0606030504020204" pitchFamily="34" charset="0"/>
              </a:rPr>
              <a:t> with input from millions</a:t>
            </a:r>
          </a:p>
          <a:p>
            <a:pPr algn="r"/>
            <a:r>
              <a:rPr lang="en-US" sz="1200" dirty="0">
                <a:latin typeface="Open Sans" panose="020B0606030504020204" pitchFamily="34" charset="0"/>
                <a:ea typeface="Open Sans" panose="020B0606030504020204" pitchFamily="34" charset="0"/>
                <a:cs typeface="Open Sans" panose="020B0606030504020204" pitchFamily="34" charset="0"/>
              </a:rPr>
              <a:t>           of South Africans.</a:t>
            </a:r>
          </a:p>
        </p:txBody>
      </p:sp>
      <p:sp>
        <p:nvSpPr>
          <p:cNvPr id="24" name="TextBox 23">
            <a:extLst>
              <a:ext uri="{FF2B5EF4-FFF2-40B4-BE49-F238E27FC236}">
                <a16:creationId xmlns:a16="http://schemas.microsoft.com/office/drawing/2014/main" id="{0758230D-8C41-F62C-1285-9DAE1C581462}"/>
              </a:ext>
            </a:extLst>
          </p:cNvPr>
          <p:cNvSpPr txBox="1"/>
          <p:nvPr/>
        </p:nvSpPr>
        <p:spPr>
          <a:xfrm>
            <a:off x="9334500" y="4739862"/>
            <a:ext cx="1460500" cy="307777"/>
          </a:xfrm>
          <a:prstGeom prst="rect">
            <a:avLst/>
          </a:prstGeom>
          <a:noFill/>
        </p:spPr>
        <p:txBody>
          <a:bodyPr wrap="square" rtlCol="0">
            <a:spAutoFit/>
          </a:bodyPr>
          <a:lstStyle/>
          <a:p>
            <a:pPr algn="r"/>
            <a:r>
              <a:rPr lang="en-US" sz="1400" b="1" i="1" dirty="0">
                <a:latin typeface="Open Sans Semibold" panose="020B0606030504020204" pitchFamily="34" charset="0"/>
                <a:ea typeface="Open Sans Semibold" panose="020B0606030504020204" pitchFamily="34" charset="0"/>
                <a:cs typeface="Open Sans Semibold" panose="020B0606030504020204" pitchFamily="34" charset="0"/>
              </a:rPr>
              <a:t>1996</a:t>
            </a:r>
          </a:p>
        </p:txBody>
      </p:sp>
    </p:spTree>
    <p:extLst>
      <p:ext uri="{BB962C8B-B14F-4D97-AF65-F5344CB8AC3E}">
        <p14:creationId xmlns:p14="http://schemas.microsoft.com/office/powerpoint/2010/main" val="15410303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D2C745-9BEB-CB99-F29D-BCD30FCB6EEB}"/>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0527FC7F-6180-B3CB-ED3E-17AB91B2A72A}"/>
              </a:ext>
            </a:extLst>
          </p:cNvPr>
          <p:cNvSpPr>
            <a:spLocks noGrp="1"/>
          </p:cNvSpPr>
          <p:nvPr>
            <p:ph type="body" sz="half" idx="2"/>
          </p:nvPr>
        </p:nvSpPr>
        <p:spPr/>
        <p:txBody>
          <a:bodyPr/>
          <a:lstStyle/>
          <a:p>
            <a:r>
              <a:rPr lang="en-US" dirty="0"/>
              <a:t>South Africa’s process was more than a negotiation. It was a process of self-mediation that structured inclusivity and transformed relationships, becoming a lasting symbol of South Africa’s transition from apartheid to democracy.</a:t>
            </a:r>
          </a:p>
        </p:txBody>
      </p:sp>
    </p:spTree>
    <p:extLst>
      <p:ext uri="{BB962C8B-B14F-4D97-AF65-F5344CB8AC3E}">
        <p14:creationId xmlns:p14="http://schemas.microsoft.com/office/powerpoint/2010/main" val="18412669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65140051"/>
      </p:ext>
    </p:extLst>
  </p:cSld>
  <p:clrMapOvr>
    <a:masterClrMapping/>
  </p:clrMapOvr>
</p:sld>
</file>

<file path=ppt/theme/theme1.xml><?xml version="1.0" encoding="utf-8"?>
<a:theme xmlns:a="http://schemas.openxmlformats.org/drawingml/2006/main" name="Office Theme">
  <a:themeElements>
    <a:clrScheme name="Custom 3">
      <a:dk1>
        <a:srgbClr val="305D53"/>
      </a:dk1>
      <a:lt1>
        <a:srgbClr val="E6E6E6"/>
      </a:lt1>
      <a:dk2>
        <a:srgbClr val="305D53"/>
      </a:dk2>
      <a:lt2>
        <a:srgbClr val="E6E6E6"/>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Custom 3">
      <a:dk1>
        <a:srgbClr val="305D53"/>
      </a:dk1>
      <a:lt1>
        <a:srgbClr val="E6E6E6"/>
      </a:lt1>
      <a:dk2>
        <a:srgbClr val="305D53"/>
      </a:dk2>
      <a:lt2>
        <a:srgbClr val="E6E6E6"/>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252</TotalTime>
  <Words>428</Words>
  <Application>Microsoft Macintosh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7</vt:i4>
      </vt:variant>
    </vt:vector>
  </HeadingPairs>
  <TitlesOfParts>
    <vt:vector size="14" baseType="lpstr">
      <vt:lpstr>Arial</vt:lpstr>
      <vt:lpstr>Open Sans</vt:lpstr>
      <vt:lpstr>Open Sans Extrabold</vt:lpstr>
      <vt:lpstr>Open Sans Medium</vt:lpstr>
      <vt:lpstr>Open Sans Semibold</vt:lpstr>
      <vt:lpstr>Office Theme</vt:lpstr>
      <vt:lpstr>1_Office Theme</vt:lpstr>
      <vt:lpstr>Structuring Inclusivity: South Africa’s Path to Peace</vt:lpstr>
      <vt:lpstr>PowerPoint Presentation</vt:lpstr>
      <vt:lpstr>Managing Conflict  through International Mediation</vt:lpstr>
      <vt:lpstr>Widening Inclusivity &amp; Drafting the Constitution</vt:lpstr>
      <vt:lpstr>A Process of Transformation:  A Self-Mediated Journey</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Bertolotti, Giulio (The Visual Agency)</dc:creator>
  <cp:lastModifiedBy>Bertolotti, Giulio (The Visual Agency)</cp:lastModifiedBy>
  <cp:revision>8</cp:revision>
  <dcterms:created xsi:type="dcterms:W3CDTF">2025-07-24T08:40:02Z</dcterms:created>
  <dcterms:modified xsi:type="dcterms:W3CDTF">2025-10-02T10:36:26Z</dcterms:modified>
</cp:coreProperties>
</file>