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4" r:id="rId2"/>
  </p:sldMasterIdLst>
  <p:sldIdLst>
    <p:sldId id="257" r:id="rId3"/>
    <p:sldId id="260" r:id="rId4"/>
    <p:sldId id="261" r:id="rId5"/>
    <p:sldId id="262" r:id="rId6"/>
    <p:sldId id="263" r:id="rId7"/>
    <p:sldId id="258" r:id="rId8"/>
    <p:sldId id="264" r:id="rId9"/>
    <p:sldId id="259"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493"/>
    <p:restoredTop sz="94649"/>
  </p:normalViewPr>
  <p:slideViewPr>
    <p:cSldViewPr snapToGrid="0">
      <p:cViewPr>
        <p:scale>
          <a:sx n="74" d="100"/>
          <a:sy n="74" d="100"/>
        </p:scale>
        <p:origin x="1696" y="16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heme" Target="theme/theme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viewProps" Target="viewProps.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presProps" Target="presProps.xml"/><Relationship Id="rId5" Type="http://schemas.openxmlformats.org/officeDocument/2006/relationships/slide" Target="slides/slide3.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3.png"/><Relationship Id="rId1" Type="http://schemas.openxmlformats.org/officeDocument/2006/relationships/slideMaster" Target="../slideMasters/slideMaster2.xml"/><Relationship Id="rId5" Type="http://schemas.openxmlformats.org/officeDocument/2006/relationships/image" Target="../media/image8.svg"/><Relationship Id="rId4" Type="http://schemas.openxmlformats.org/officeDocument/2006/relationships/image" Target="../media/image5.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6.svg"/><Relationship Id="rId4" Type="http://schemas.openxmlformats.org/officeDocument/2006/relationships/image" Target="../media/image5.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4B0F805-0C1A-1C58-9330-F3A8CE80EFAF}"/>
              </a:ext>
            </a:extLst>
          </p:cNvPr>
          <p:cNvSpPr>
            <a:spLocks noGrp="1"/>
          </p:cNvSpPr>
          <p:nvPr>
            <p:ph idx="10"/>
          </p:nvPr>
        </p:nvSpPr>
        <p:spPr>
          <a:xfrm>
            <a:off x="6096000" y="762001"/>
            <a:ext cx="6096000" cy="6095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B3356DD-31BE-F680-9C7C-10939374A1A7}"/>
              </a:ext>
            </a:extLst>
          </p:cNvPr>
          <p:cNvSpPr>
            <a:spLocks noGrp="1"/>
          </p:cNvSpPr>
          <p:nvPr>
            <p:ph type="ctrTitle"/>
          </p:nvPr>
        </p:nvSpPr>
        <p:spPr>
          <a:xfrm>
            <a:off x="381000" y="1834030"/>
            <a:ext cx="9182100" cy="3216272"/>
          </a:xfrm>
        </p:spPr>
        <p:txBody>
          <a:bodyPr anchor="b"/>
          <a:lstStyle>
            <a:lvl1pPr algn="l">
              <a:defRPr sz="60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US" dirty="0"/>
          </a:p>
        </p:txBody>
      </p:sp>
      <p:sp>
        <p:nvSpPr>
          <p:cNvPr id="3" name="Subtitle 2">
            <a:extLst>
              <a:ext uri="{FF2B5EF4-FFF2-40B4-BE49-F238E27FC236}">
                <a16:creationId xmlns:a16="http://schemas.microsoft.com/office/drawing/2014/main" id="{BA01FC5C-6A46-0DAD-C83C-E9F938C6212A}"/>
              </a:ext>
            </a:extLst>
          </p:cNvPr>
          <p:cNvSpPr>
            <a:spLocks noGrp="1"/>
          </p:cNvSpPr>
          <p:nvPr>
            <p:ph type="subTitle" idx="1"/>
          </p:nvPr>
        </p:nvSpPr>
        <p:spPr>
          <a:xfrm>
            <a:off x="381000" y="5176910"/>
            <a:ext cx="9182100" cy="919089"/>
          </a:xfrm>
        </p:spPr>
        <p:txBody>
          <a:bodyPr/>
          <a:lstStyle>
            <a:lvl1pPr marL="0" indent="0" algn="l">
              <a:buNone/>
              <a:defRPr sz="2400" b="0" i="1">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31960268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962526"/>
            <a:ext cx="4774337" cy="5133474"/>
          </a:xfrm>
        </p:spPr>
        <p:txBody>
          <a:bodyPr anchor="ctr" anchorCtr="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348377" y="3429000"/>
            <a:ext cx="6462623"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5348377" y="1984328"/>
            <a:ext cx="6462623"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80817046"/>
      </p:ext>
    </p:extLst>
  </p:cSld>
  <p:clrMapOvr>
    <a:masterClrMapping/>
  </p:clrMapOvr>
  <p:extLst>
    <p:ext uri="{DCECCB84-F9BA-43D5-87BE-67443E8EF086}">
      <p15:sldGuideLst xmlns:p15="http://schemas.microsoft.com/office/powerpoint/2012/main"/>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2524538"/>
            <a:ext cx="11430000" cy="35714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6096000" y="1172817"/>
            <a:ext cx="5715000" cy="1351722"/>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2" y="1172817"/>
            <a:ext cx="5562598" cy="1351722"/>
          </a:xfrm>
        </p:spPr>
        <p:txBody>
          <a:bodyPr anchor="t">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424247107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C2FF26D-D433-3D93-ABBB-48375FDA9C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1" y="6096000"/>
            <a:ext cx="2576874" cy="573798"/>
          </a:xfrm>
          <a:prstGeom prst="rect">
            <a:avLst/>
          </a:prstGeom>
        </p:spPr>
      </p:pic>
      <p:pic>
        <p:nvPicPr>
          <p:cNvPr id="14" name="Graphic 13">
            <a:extLst>
              <a:ext uri="{FF2B5EF4-FFF2-40B4-BE49-F238E27FC236}">
                <a16:creationId xmlns:a16="http://schemas.microsoft.com/office/drawing/2014/main" id="{60C04460-0369-39E1-AC8D-B38903B30A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02147" y="2564295"/>
            <a:ext cx="1729408" cy="1729410"/>
          </a:xfrm>
          <a:prstGeom prst="rect">
            <a:avLst/>
          </a:prstGeom>
        </p:spPr>
      </p:pic>
      <p:sp>
        <p:nvSpPr>
          <p:cNvPr id="15" name="Title 1">
            <a:extLst>
              <a:ext uri="{FF2B5EF4-FFF2-40B4-BE49-F238E27FC236}">
                <a16:creationId xmlns:a16="http://schemas.microsoft.com/office/drawing/2014/main" id="{D02E2BDC-66CA-431B-CDBE-47064CEDC4E4}"/>
              </a:ext>
            </a:extLst>
          </p:cNvPr>
          <p:cNvSpPr txBox="1">
            <a:spLocks/>
          </p:cNvSpPr>
          <p:nvPr userDrawn="1"/>
        </p:nvSpPr>
        <p:spPr>
          <a:xfrm>
            <a:off x="381002" y="3471428"/>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400" b="1" i="1" dirty="0">
                <a:latin typeface="Open Sans" panose="020B0606030504020204" pitchFamily="34" charset="0"/>
                <a:ea typeface="Open Sans" panose="020B0606030504020204" pitchFamily="34" charset="0"/>
                <a:cs typeface="Open Sans" panose="020B0606030504020204" pitchFamily="34" charset="0"/>
              </a:rPr>
              <a:t>visit </a:t>
            </a:r>
            <a:r>
              <a:rPr lang="en-US" sz="2400" b="1" i="1" dirty="0" err="1">
                <a:latin typeface="Open Sans" panose="020B0606030504020204" pitchFamily="34" charset="0"/>
                <a:ea typeface="Open Sans" panose="020B0606030504020204" pitchFamily="34" charset="0"/>
                <a:cs typeface="Open Sans" panose="020B0606030504020204" pitchFamily="34" charset="0"/>
              </a:rPr>
              <a:t>cydialogue.org</a:t>
            </a:r>
            <a:endParaRPr lang="en-US" sz="24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3" name="Title 1">
            <a:extLst>
              <a:ext uri="{FF2B5EF4-FFF2-40B4-BE49-F238E27FC236}">
                <a16:creationId xmlns:a16="http://schemas.microsoft.com/office/drawing/2014/main" id="{1BC1C973-B114-AAC2-1459-1ECE4875C144}"/>
              </a:ext>
            </a:extLst>
          </p:cNvPr>
          <p:cNvSpPr txBox="1">
            <a:spLocks/>
          </p:cNvSpPr>
          <p:nvPr userDrawn="1"/>
        </p:nvSpPr>
        <p:spPr>
          <a:xfrm>
            <a:off x="381002" y="2815820"/>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800" b="0" i="0" dirty="0">
                <a:latin typeface="Open Sans Medium" panose="020B0606030504020204" pitchFamily="34" charset="0"/>
                <a:ea typeface="Open Sans Medium" panose="020B0606030504020204" pitchFamily="34" charset="0"/>
                <a:cs typeface="Open Sans Medium" panose="020B0606030504020204" pitchFamily="34" charset="0"/>
              </a:rPr>
              <a:t>Get more information on this topic</a:t>
            </a:r>
          </a:p>
        </p:txBody>
      </p:sp>
    </p:spTree>
    <p:extLst>
      <p:ext uri="{BB962C8B-B14F-4D97-AF65-F5344CB8AC3E}">
        <p14:creationId xmlns:p14="http://schemas.microsoft.com/office/powerpoint/2010/main" val="747895385"/>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110344" y="762000"/>
            <a:ext cx="4994740" cy="628518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262117" y="3105806"/>
            <a:ext cx="6548871" cy="2990194"/>
          </a:xfrm>
        </p:spPr>
        <p:txBody>
          <a:bodyPr anchor="b">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BEF5BD05-57B2-FB12-AB81-1D681D5ADCCB}"/>
              </a:ext>
            </a:extLst>
          </p:cNvPr>
          <p:cNvCxnSpPr>
            <a:cxnSpLocks/>
          </p:cNvCxnSpPr>
          <p:nvPr userDrawn="1"/>
        </p:nvCxnSpPr>
        <p:spPr>
          <a:xfrm>
            <a:off x="4884408" y="762000"/>
            <a:ext cx="0" cy="7203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2206817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7036663" y="986588"/>
            <a:ext cx="4774337" cy="510941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381001" y="3429000"/>
            <a:ext cx="6468374"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1" y="1984328"/>
            <a:ext cx="6468374"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533338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938462"/>
            <a:ext cx="4774337" cy="5157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331125" y="3429000"/>
            <a:ext cx="6479875"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5331125" y="1984328"/>
            <a:ext cx="6479875"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1625510342"/>
      </p:ext>
    </p:extLst>
  </p:cSld>
  <p:clrMapOvr>
    <a:masterClrMapping/>
  </p:clrMapOvr>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381000" y="2524538"/>
            <a:ext cx="11430000" cy="3571461"/>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6096000" y="1172817"/>
            <a:ext cx="5715000" cy="1351722"/>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2" y="1172817"/>
            <a:ext cx="5562598" cy="1351722"/>
          </a:xfrm>
        </p:spPr>
        <p:txBody>
          <a:bodyPr anchor="t">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2032988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4_Picture with Caption">
    <p:spTree>
      <p:nvGrpSpPr>
        <p:cNvPr id="1" name=""/>
        <p:cNvGrpSpPr/>
        <p:nvPr/>
      </p:nvGrpSpPr>
      <p:grpSpPr>
        <a:xfrm>
          <a:off x="0" y="0"/>
          <a:ext cx="0" cy="0"/>
          <a:chOff x="0" y="0"/>
          <a:chExt cx="0" cy="0"/>
        </a:xfrm>
      </p:grpSpPr>
      <p:pic>
        <p:nvPicPr>
          <p:cNvPr id="8" name="Graphic 7">
            <a:extLst>
              <a:ext uri="{FF2B5EF4-FFF2-40B4-BE49-F238E27FC236}">
                <a16:creationId xmlns:a16="http://schemas.microsoft.com/office/drawing/2014/main" id="{3C2FF26D-D433-3D93-ABBB-48375FDA9CE6}"/>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381001" y="6096000"/>
            <a:ext cx="2576874" cy="573798"/>
          </a:xfrm>
          <a:prstGeom prst="rect">
            <a:avLst/>
          </a:prstGeom>
        </p:spPr>
      </p:pic>
      <p:pic>
        <p:nvPicPr>
          <p:cNvPr id="14" name="Graphic 13">
            <a:extLst>
              <a:ext uri="{FF2B5EF4-FFF2-40B4-BE49-F238E27FC236}">
                <a16:creationId xmlns:a16="http://schemas.microsoft.com/office/drawing/2014/main" id="{60C04460-0369-39E1-AC8D-B38903B30A31}"/>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8902147" y="2564295"/>
            <a:ext cx="1729408" cy="1729410"/>
          </a:xfrm>
          <a:prstGeom prst="rect">
            <a:avLst/>
          </a:prstGeom>
        </p:spPr>
      </p:pic>
      <p:sp>
        <p:nvSpPr>
          <p:cNvPr id="15" name="Title 1">
            <a:extLst>
              <a:ext uri="{FF2B5EF4-FFF2-40B4-BE49-F238E27FC236}">
                <a16:creationId xmlns:a16="http://schemas.microsoft.com/office/drawing/2014/main" id="{D02E2BDC-66CA-431B-CDBE-47064CEDC4E4}"/>
              </a:ext>
            </a:extLst>
          </p:cNvPr>
          <p:cNvSpPr txBox="1">
            <a:spLocks/>
          </p:cNvSpPr>
          <p:nvPr userDrawn="1"/>
        </p:nvSpPr>
        <p:spPr>
          <a:xfrm>
            <a:off x="381002" y="3471428"/>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400" b="1" i="1" dirty="0">
                <a:latin typeface="Open Sans" panose="020B0606030504020204" pitchFamily="34" charset="0"/>
                <a:ea typeface="Open Sans" panose="020B0606030504020204" pitchFamily="34" charset="0"/>
                <a:cs typeface="Open Sans" panose="020B0606030504020204" pitchFamily="34" charset="0"/>
              </a:rPr>
              <a:t>visit </a:t>
            </a:r>
            <a:r>
              <a:rPr lang="en-US" sz="2400" b="1" i="1" dirty="0" err="1">
                <a:latin typeface="Open Sans" panose="020B0606030504020204" pitchFamily="34" charset="0"/>
                <a:ea typeface="Open Sans" panose="020B0606030504020204" pitchFamily="34" charset="0"/>
                <a:cs typeface="Open Sans" panose="020B0606030504020204" pitchFamily="34" charset="0"/>
              </a:rPr>
              <a:t>cydialogue.org</a:t>
            </a:r>
            <a:endParaRPr lang="en-US" sz="2400" b="1" i="1" dirty="0">
              <a:latin typeface="Open Sans" panose="020B0606030504020204" pitchFamily="34" charset="0"/>
              <a:ea typeface="Open Sans" panose="020B0606030504020204" pitchFamily="34" charset="0"/>
              <a:cs typeface="Open Sans" panose="020B0606030504020204" pitchFamily="34" charset="0"/>
            </a:endParaRPr>
          </a:p>
        </p:txBody>
      </p:sp>
      <p:sp>
        <p:nvSpPr>
          <p:cNvPr id="17" name="Title 1">
            <a:extLst>
              <a:ext uri="{FF2B5EF4-FFF2-40B4-BE49-F238E27FC236}">
                <a16:creationId xmlns:a16="http://schemas.microsoft.com/office/drawing/2014/main" id="{BDE80F83-930A-B7DF-8472-89F5FF00E516}"/>
              </a:ext>
            </a:extLst>
          </p:cNvPr>
          <p:cNvSpPr txBox="1">
            <a:spLocks/>
          </p:cNvSpPr>
          <p:nvPr userDrawn="1"/>
        </p:nvSpPr>
        <p:spPr>
          <a:xfrm>
            <a:off x="381002" y="2815820"/>
            <a:ext cx="7391398" cy="57379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1" i="0" kern="1200">
                <a:solidFill>
                  <a:schemeClr val="tx1"/>
                </a:solidFill>
                <a:latin typeface="Open Sans Semibold" panose="020B0606030504020204" pitchFamily="34" charset="0"/>
                <a:ea typeface="Open Sans Semibold" panose="020B0606030504020204" pitchFamily="34" charset="0"/>
                <a:cs typeface="Open Sans Semibold" panose="020B0606030504020204" pitchFamily="34" charset="0"/>
              </a:defRPr>
            </a:lvl1pPr>
          </a:lstStyle>
          <a:p>
            <a:r>
              <a:rPr lang="en-US" sz="2800" b="0" i="0" dirty="0">
                <a:latin typeface="Open Sans Medium" panose="020B0606030504020204" pitchFamily="34" charset="0"/>
                <a:ea typeface="Open Sans Medium" panose="020B0606030504020204" pitchFamily="34" charset="0"/>
                <a:cs typeface="Open Sans Medium" panose="020B0606030504020204" pitchFamily="34" charset="0"/>
              </a:rPr>
              <a:t>Get more information on this topic</a:t>
            </a:r>
          </a:p>
        </p:txBody>
      </p:sp>
    </p:spTree>
    <p:extLst>
      <p:ext uri="{BB962C8B-B14F-4D97-AF65-F5344CB8AC3E}">
        <p14:creationId xmlns:p14="http://schemas.microsoft.com/office/powerpoint/2010/main" val="8064154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9" name="Content Placeholder 2">
            <a:extLst>
              <a:ext uri="{FF2B5EF4-FFF2-40B4-BE49-F238E27FC236}">
                <a16:creationId xmlns:a16="http://schemas.microsoft.com/office/drawing/2014/main" id="{44B0F805-0C1A-1C58-9330-F3A8CE80EFAF}"/>
              </a:ext>
            </a:extLst>
          </p:cNvPr>
          <p:cNvSpPr>
            <a:spLocks noGrp="1"/>
          </p:cNvSpPr>
          <p:nvPr>
            <p:ph idx="10"/>
          </p:nvPr>
        </p:nvSpPr>
        <p:spPr>
          <a:xfrm>
            <a:off x="6096000" y="762001"/>
            <a:ext cx="6096000" cy="609599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 name="Title 1">
            <a:extLst>
              <a:ext uri="{FF2B5EF4-FFF2-40B4-BE49-F238E27FC236}">
                <a16:creationId xmlns:a16="http://schemas.microsoft.com/office/drawing/2014/main" id="{8B3356DD-31BE-F680-9C7C-10939374A1A7}"/>
              </a:ext>
            </a:extLst>
          </p:cNvPr>
          <p:cNvSpPr>
            <a:spLocks noGrp="1"/>
          </p:cNvSpPr>
          <p:nvPr>
            <p:ph type="ctrTitle"/>
          </p:nvPr>
        </p:nvSpPr>
        <p:spPr>
          <a:xfrm>
            <a:off x="381000" y="1834030"/>
            <a:ext cx="9182100" cy="3216272"/>
          </a:xfrm>
        </p:spPr>
        <p:txBody>
          <a:bodyPr anchor="b"/>
          <a:lstStyle>
            <a:lvl1pPr algn="l">
              <a:defRPr sz="6000" b="1" i="0">
                <a:latin typeface="Open Sans Extrabold" panose="020B0606030504020204" pitchFamily="34" charset="0"/>
                <a:ea typeface="Open Sans Extrabold" panose="020B0606030504020204" pitchFamily="34" charset="0"/>
                <a:cs typeface="Open Sans Extrabold" panose="020B0606030504020204" pitchFamily="34" charset="0"/>
              </a:defRPr>
            </a:lvl1pPr>
          </a:lstStyle>
          <a:p>
            <a:endParaRPr lang="en-US" dirty="0"/>
          </a:p>
        </p:txBody>
      </p:sp>
      <p:sp>
        <p:nvSpPr>
          <p:cNvPr id="3" name="Subtitle 2">
            <a:extLst>
              <a:ext uri="{FF2B5EF4-FFF2-40B4-BE49-F238E27FC236}">
                <a16:creationId xmlns:a16="http://schemas.microsoft.com/office/drawing/2014/main" id="{BA01FC5C-6A46-0DAD-C83C-E9F938C6212A}"/>
              </a:ext>
            </a:extLst>
          </p:cNvPr>
          <p:cNvSpPr>
            <a:spLocks noGrp="1"/>
          </p:cNvSpPr>
          <p:nvPr>
            <p:ph type="subTitle" idx="1"/>
          </p:nvPr>
        </p:nvSpPr>
        <p:spPr>
          <a:xfrm>
            <a:off x="381000" y="5176910"/>
            <a:ext cx="9182100" cy="919089"/>
          </a:xfrm>
        </p:spPr>
        <p:txBody>
          <a:bodyPr/>
          <a:lstStyle>
            <a:lvl1pPr marL="0" indent="0" algn="l">
              <a:buNone/>
              <a:defRPr sz="2400" b="0" i="1">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Tree>
    <p:extLst>
      <p:ext uri="{BB962C8B-B14F-4D97-AF65-F5344CB8AC3E}">
        <p14:creationId xmlns:p14="http://schemas.microsoft.com/office/powerpoint/2010/main" val="2611479015"/>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110344" y="762000"/>
            <a:ext cx="4994740" cy="6285186"/>
          </a:xfrm>
        </p:spPr>
        <p:txBody>
          <a:bodyPr>
            <a:no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5193103" y="3105806"/>
            <a:ext cx="6617885" cy="2990194"/>
          </a:xfrm>
        </p:spPr>
        <p:txBody>
          <a:bodyPr anchor="b">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cxnSp>
        <p:nvCxnSpPr>
          <p:cNvPr id="8" name="Straight Connector 7">
            <a:extLst>
              <a:ext uri="{FF2B5EF4-FFF2-40B4-BE49-F238E27FC236}">
                <a16:creationId xmlns:a16="http://schemas.microsoft.com/office/drawing/2014/main" id="{BEF5BD05-57B2-FB12-AB81-1D681D5ADCCB}"/>
              </a:ext>
            </a:extLst>
          </p:cNvPr>
          <p:cNvCxnSpPr>
            <a:cxnSpLocks/>
          </p:cNvCxnSpPr>
          <p:nvPr userDrawn="1"/>
        </p:nvCxnSpPr>
        <p:spPr>
          <a:xfrm>
            <a:off x="4884408" y="762000"/>
            <a:ext cx="0" cy="7203831"/>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138825597"/>
      </p:ext>
    </p:extLst>
  </p:cSld>
  <p:clrMapOvr>
    <a:masterClrMapping/>
  </p:clrMapOvr>
  <p:extLst>
    <p:ext uri="{DCECCB84-F9BA-43D5-87BE-67443E8EF086}">
      <p15:sldGuideLst xmlns:p15="http://schemas.microsoft.com/office/powerpoint/2012/main"/>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Picture with Caption">
    <p:spTree>
      <p:nvGrpSpPr>
        <p:cNvPr id="1" name=""/>
        <p:cNvGrpSpPr/>
        <p:nvPr/>
      </p:nvGrpSpPr>
      <p:grpSpPr>
        <a:xfrm>
          <a:off x="0" y="0"/>
          <a:ext cx="0" cy="0"/>
          <a:chOff x="0" y="0"/>
          <a:chExt cx="0" cy="0"/>
        </a:xfrm>
      </p:grpSpPr>
      <p:sp>
        <p:nvSpPr>
          <p:cNvPr id="3" name="Picture Placeholder 2">
            <a:extLst>
              <a:ext uri="{FF2B5EF4-FFF2-40B4-BE49-F238E27FC236}">
                <a16:creationId xmlns:a16="http://schemas.microsoft.com/office/drawing/2014/main" id="{49867825-6E94-D543-4EC7-EC336BD4BB7A}"/>
              </a:ext>
            </a:extLst>
          </p:cNvPr>
          <p:cNvSpPr>
            <a:spLocks noGrp="1"/>
          </p:cNvSpPr>
          <p:nvPr>
            <p:ph type="pic" idx="1"/>
          </p:nvPr>
        </p:nvSpPr>
        <p:spPr>
          <a:xfrm>
            <a:off x="7036663" y="938462"/>
            <a:ext cx="4774337" cy="51575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BC22EA7-7ACF-4305-CA45-E143D391B02C}"/>
              </a:ext>
            </a:extLst>
          </p:cNvPr>
          <p:cNvSpPr>
            <a:spLocks noGrp="1"/>
          </p:cNvSpPr>
          <p:nvPr>
            <p:ph type="body" sz="half" idx="2"/>
          </p:nvPr>
        </p:nvSpPr>
        <p:spPr>
          <a:xfrm>
            <a:off x="381000" y="3429000"/>
            <a:ext cx="6416615" cy="2667000"/>
          </a:xfrm>
        </p:spPr>
        <p:txBody>
          <a:bodyPr anchor="t">
            <a:normAutofit/>
          </a:bodyPr>
          <a:lstStyle>
            <a:lvl1pPr marL="0" indent="0">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2" name="Title 1">
            <a:extLst>
              <a:ext uri="{FF2B5EF4-FFF2-40B4-BE49-F238E27FC236}">
                <a16:creationId xmlns:a16="http://schemas.microsoft.com/office/drawing/2014/main" id="{3BFE4AF0-8B44-975C-46E4-D0FD0F673A68}"/>
              </a:ext>
            </a:extLst>
          </p:cNvPr>
          <p:cNvSpPr>
            <a:spLocks noGrp="1"/>
          </p:cNvSpPr>
          <p:nvPr>
            <p:ph type="title"/>
          </p:nvPr>
        </p:nvSpPr>
        <p:spPr>
          <a:xfrm>
            <a:off x="381000" y="1984328"/>
            <a:ext cx="6416615" cy="1325563"/>
          </a:xfrm>
        </p:spPr>
        <p:txBody>
          <a:bodyPr anchor="b">
            <a:normAutofit/>
          </a:bodyPr>
          <a:lstStyle>
            <a:lvl1pPr>
              <a:defRPr sz="3200" b="1" i="0">
                <a:latin typeface="Open Sans" panose="020B0606030504020204" pitchFamily="34" charset="0"/>
                <a:ea typeface="Open Sans" panose="020B0606030504020204" pitchFamily="34" charset="0"/>
                <a:cs typeface="Open Sans" panose="020B0606030504020204" pitchFamily="34" charset="0"/>
              </a:defRPr>
            </a:lvl1pPr>
          </a:lstStyle>
          <a:p>
            <a:r>
              <a:rPr lang="en-US" dirty="0"/>
              <a:t>Click to edit Master title style</a:t>
            </a:r>
          </a:p>
        </p:txBody>
      </p:sp>
    </p:spTree>
    <p:extLst>
      <p:ext uri="{BB962C8B-B14F-4D97-AF65-F5344CB8AC3E}">
        <p14:creationId xmlns:p14="http://schemas.microsoft.com/office/powerpoint/2010/main" val="7935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2.svg"/></Relationships>
</file>

<file path=ppt/slideMasters/_rels/slideMaster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9.xml"/><Relationship Id="rId7" Type="http://schemas.openxmlformats.org/officeDocument/2006/relationships/theme" Target="../theme/theme2.xml"/><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5" Type="http://schemas.openxmlformats.org/officeDocument/2006/relationships/slideLayout" Target="../slideLayouts/slideLayout11.xml"/><Relationship Id="rId4" Type="http://schemas.openxmlformats.org/officeDocument/2006/relationships/slideLayout" Target="../slideLayouts/slideLayout10.xml"/><Relationship Id="rId9" Type="http://schemas.openxmlformats.org/officeDocument/2006/relationships/image" Target="../media/image2.sv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7DF2E-0555-8A2B-1E43-1312418F1A3F}"/>
              </a:ext>
            </a:extLst>
          </p:cNvPr>
          <p:cNvSpPr>
            <a:spLocks noGrp="1"/>
          </p:cNvSpPr>
          <p:nvPr>
            <p:ph type="title"/>
          </p:nvPr>
        </p:nvSpPr>
        <p:spPr>
          <a:xfrm>
            <a:off x="838200" y="11172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7BCD2A-8CB7-1912-EA5A-A689C898A770}"/>
              </a:ext>
            </a:extLst>
          </p:cNvPr>
          <p:cNvSpPr>
            <a:spLocks noGrp="1"/>
          </p:cNvSpPr>
          <p:nvPr>
            <p:ph type="body" idx="1"/>
          </p:nvPr>
        </p:nvSpPr>
        <p:spPr>
          <a:xfrm>
            <a:off x="838200" y="2554941"/>
            <a:ext cx="10515600" cy="35410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101D54F5-4DFB-80AF-10EC-450DDC6C7EA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86018" y="-301347"/>
            <a:ext cx="1919288" cy="1279525"/>
          </a:xfrm>
          <a:prstGeom prst="rect">
            <a:avLst/>
          </a:prstGeom>
        </p:spPr>
      </p:pic>
      <p:sp>
        <p:nvSpPr>
          <p:cNvPr id="11" name="TextBox 10">
            <a:extLst>
              <a:ext uri="{FF2B5EF4-FFF2-40B4-BE49-F238E27FC236}">
                <a16:creationId xmlns:a16="http://schemas.microsoft.com/office/drawing/2014/main" id="{05FE8924-63C2-A706-D8CB-E7136FB662CD}"/>
              </a:ext>
            </a:extLst>
          </p:cNvPr>
          <p:cNvSpPr txBox="1"/>
          <p:nvPr userDrawn="1"/>
        </p:nvSpPr>
        <p:spPr>
          <a:xfrm>
            <a:off x="9911121" y="138287"/>
            <a:ext cx="1899879" cy="507831"/>
          </a:xfrm>
          <a:prstGeom prst="rect">
            <a:avLst/>
          </a:prstGeom>
          <a:noFill/>
        </p:spPr>
        <p:txBody>
          <a:bodyPr wrap="square" rtlCol="0">
            <a:spAutoFit/>
          </a:bodyPr>
          <a:lstStyle/>
          <a:p>
            <a:pPr algn="r"/>
            <a:r>
              <a:rPr lang="en-US" sz="1600" b="0" i="1" dirty="0">
                <a:latin typeface="Open Sans" panose="020B0606030504020204" pitchFamily="34" charset="0"/>
                <a:ea typeface="Open Sans" panose="020B0606030504020204" pitchFamily="34" charset="0"/>
                <a:cs typeface="Open Sans" panose="020B0606030504020204" pitchFamily="34" charset="0"/>
              </a:rPr>
              <a:t>Peace Processes</a:t>
            </a:r>
          </a:p>
          <a:p>
            <a:pPr algn="r"/>
            <a:r>
              <a:rPr lang="en-US" sz="1100" b="1" i="1" dirty="0">
                <a:latin typeface="Open Sans" panose="020B0606030504020204" pitchFamily="34" charset="0"/>
                <a:ea typeface="Open Sans" panose="020B0606030504020204" pitchFamily="34" charset="0"/>
                <a:cs typeface="Open Sans" panose="020B0606030504020204" pitchFamily="34" charset="0"/>
              </a:rPr>
              <a:t>Shared Knowledge Series</a:t>
            </a:r>
          </a:p>
        </p:txBody>
      </p:sp>
      <p:cxnSp>
        <p:nvCxnSpPr>
          <p:cNvPr id="13" name="Straight Connector 12">
            <a:extLst>
              <a:ext uri="{FF2B5EF4-FFF2-40B4-BE49-F238E27FC236}">
                <a16:creationId xmlns:a16="http://schemas.microsoft.com/office/drawing/2014/main" id="{CB28B904-CF29-4FCC-53F8-832251F07D5B}"/>
              </a:ext>
            </a:extLst>
          </p:cNvPr>
          <p:cNvCxnSpPr>
            <a:cxnSpLocks/>
          </p:cNvCxnSpPr>
          <p:nvPr userDrawn="1"/>
        </p:nvCxnSpPr>
        <p:spPr>
          <a:xfrm>
            <a:off x="-201706" y="775447"/>
            <a:ext cx="12693817"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080933902"/>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60" r:id="rId3"/>
    <p:sldLayoutId id="2147483661" r:id="rId4"/>
    <p:sldLayoutId id="2147483662" r:id="rId5"/>
    <p:sldLayoutId id="2147483663" r:id="rId6"/>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C77DF2E-0555-8A2B-1E43-1312418F1A3F}"/>
              </a:ext>
            </a:extLst>
          </p:cNvPr>
          <p:cNvSpPr>
            <a:spLocks noGrp="1"/>
          </p:cNvSpPr>
          <p:nvPr>
            <p:ph type="title"/>
          </p:nvPr>
        </p:nvSpPr>
        <p:spPr>
          <a:xfrm>
            <a:off x="838200" y="11172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97BCD2A-8CB7-1912-EA5A-A689C898A770}"/>
              </a:ext>
            </a:extLst>
          </p:cNvPr>
          <p:cNvSpPr>
            <a:spLocks noGrp="1"/>
          </p:cNvSpPr>
          <p:nvPr>
            <p:ph type="body" idx="1"/>
          </p:nvPr>
        </p:nvSpPr>
        <p:spPr>
          <a:xfrm>
            <a:off x="838200" y="2554941"/>
            <a:ext cx="10515600" cy="3541059"/>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Graphic 9">
            <a:extLst>
              <a:ext uri="{FF2B5EF4-FFF2-40B4-BE49-F238E27FC236}">
                <a16:creationId xmlns:a16="http://schemas.microsoft.com/office/drawing/2014/main" id="{101D54F5-4DFB-80AF-10EC-450DDC6C7EA2}"/>
              </a:ext>
            </a:extLst>
          </p:cNvPr>
          <p:cNvPicPr>
            <a:picLocks noChangeAspect="1"/>
          </p:cNvPicPr>
          <p:nvPr userDrawn="1"/>
        </p:nvPicPr>
        <p:blipFill>
          <a:blip r:embed="rId8">
            <a:extLst>
              <a:ext uri="{96DAC541-7B7A-43D3-8B79-37D633B846F1}">
                <asvg:svgBlip xmlns:asvg="http://schemas.microsoft.com/office/drawing/2016/SVG/main" r:embed="rId9"/>
              </a:ext>
            </a:extLst>
          </a:blip>
          <a:stretch>
            <a:fillRect/>
          </a:stretch>
        </p:blipFill>
        <p:spPr>
          <a:xfrm>
            <a:off x="186018" y="-301347"/>
            <a:ext cx="1919288" cy="1279525"/>
          </a:xfrm>
          <a:prstGeom prst="rect">
            <a:avLst/>
          </a:prstGeom>
        </p:spPr>
      </p:pic>
      <p:sp>
        <p:nvSpPr>
          <p:cNvPr id="11" name="TextBox 10">
            <a:extLst>
              <a:ext uri="{FF2B5EF4-FFF2-40B4-BE49-F238E27FC236}">
                <a16:creationId xmlns:a16="http://schemas.microsoft.com/office/drawing/2014/main" id="{05FE8924-63C2-A706-D8CB-E7136FB662CD}"/>
              </a:ext>
            </a:extLst>
          </p:cNvPr>
          <p:cNvSpPr txBox="1"/>
          <p:nvPr userDrawn="1"/>
        </p:nvSpPr>
        <p:spPr>
          <a:xfrm>
            <a:off x="9911121" y="138287"/>
            <a:ext cx="1899879" cy="507831"/>
          </a:xfrm>
          <a:prstGeom prst="rect">
            <a:avLst/>
          </a:prstGeom>
          <a:noFill/>
        </p:spPr>
        <p:txBody>
          <a:bodyPr wrap="square" rtlCol="0">
            <a:spAutoFit/>
          </a:bodyPr>
          <a:lstStyle/>
          <a:p>
            <a:pPr algn="r"/>
            <a:r>
              <a:rPr lang="en-US" sz="1600" b="0" i="1" dirty="0">
                <a:latin typeface="Open Sans" panose="020B0606030504020204" pitchFamily="34" charset="0"/>
                <a:ea typeface="Open Sans" panose="020B0606030504020204" pitchFamily="34" charset="0"/>
                <a:cs typeface="Open Sans" panose="020B0606030504020204" pitchFamily="34" charset="0"/>
              </a:rPr>
              <a:t>Peace Processes</a:t>
            </a:r>
          </a:p>
          <a:p>
            <a:pPr algn="r"/>
            <a:r>
              <a:rPr lang="en-US" sz="1100" b="1" i="1" dirty="0">
                <a:latin typeface="Open Sans" panose="020B0606030504020204" pitchFamily="34" charset="0"/>
                <a:ea typeface="Open Sans" panose="020B0606030504020204" pitchFamily="34" charset="0"/>
                <a:cs typeface="Open Sans" panose="020B0606030504020204" pitchFamily="34" charset="0"/>
              </a:rPr>
              <a:t>Shared Knowledge Series</a:t>
            </a:r>
          </a:p>
        </p:txBody>
      </p:sp>
      <p:cxnSp>
        <p:nvCxnSpPr>
          <p:cNvPr id="13" name="Straight Connector 12">
            <a:extLst>
              <a:ext uri="{FF2B5EF4-FFF2-40B4-BE49-F238E27FC236}">
                <a16:creationId xmlns:a16="http://schemas.microsoft.com/office/drawing/2014/main" id="{CB28B904-CF29-4FCC-53F8-832251F07D5B}"/>
              </a:ext>
            </a:extLst>
          </p:cNvPr>
          <p:cNvCxnSpPr>
            <a:cxnSpLocks/>
          </p:cNvCxnSpPr>
          <p:nvPr userDrawn="1"/>
        </p:nvCxnSpPr>
        <p:spPr>
          <a:xfrm>
            <a:off x="-201706" y="775447"/>
            <a:ext cx="12693817" cy="0"/>
          </a:xfrm>
          <a:prstGeom prst="line">
            <a:avLst/>
          </a:prstGeom>
          <a:ln w="38100">
            <a:solidFill>
              <a:schemeClr val="tx1"/>
            </a:solidFill>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31178444"/>
      </p:ext>
    </p:extLst>
  </p:cSld>
  <p:clrMap bg1="dk1" tx1="lt1" bg2="dk2" tx2="lt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Lst>
  <p:txStyles>
    <p:titleStyle>
      <a:lvl1pPr algn="l" defTabSz="914400" rtl="0" eaLnBrk="1" latinLnBrk="0" hangingPunct="1">
        <a:lnSpc>
          <a:spcPct val="90000"/>
        </a:lnSpc>
        <a:spcBef>
          <a:spcPct val="0"/>
        </a:spcBef>
        <a:buNone/>
        <a:defRPr sz="4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228600" indent="-228600" algn="l" defTabSz="914400" rtl="0" eaLnBrk="1" latinLnBrk="0" hangingPunct="1">
        <a:lnSpc>
          <a:spcPct val="150000"/>
        </a:lnSpc>
        <a:spcBef>
          <a:spcPts val="1000"/>
        </a:spcBef>
        <a:buFont typeface="Arial" panose="020B0604020202020204" pitchFamily="34" charset="0"/>
        <a:buChar char="•"/>
        <a:defRPr sz="2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vl2pPr marL="685800" indent="-228600" algn="l" defTabSz="914400" rtl="0" eaLnBrk="1" latinLnBrk="0" hangingPunct="1">
        <a:lnSpc>
          <a:spcPct val="150000"/>
        </a:lnSpc>
        <a:spcBef>
          <a:spcPts val="500"/>
        </a:spcBef>
        <a:buFont typeface="Arial" panose="020B0604020202020204" pitchFamily="34" charset="0"/>
        <a:buChar char="•"/>
        <a:defRPr sz="24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2pPr>
      <a:lvl3pPr marL="1143000" indent="-228600" algn="l" defTabSz="914400" rtl="0" eaLnBrk="1" latinLnBrk="0" hangingPunct="1">
        <a:lnSpc>
          <a:spcPct val="150000"/>
        </a:lnSpc>
        <a:spcBef>
          <a:spcPts val="500"/>
        </a:spcBef>
        <a:buFont typeface="Arial" panose="020B0604020202020204" pitchFamily="34" charset="0"/>
        <a:buChar char="•"/>
        <a:defRPr sz="20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150000"/>
        </a:lnSpc>
        <a:spcBef>
          <a:spcPts val="500"/>
        </a:spcBef>
        <a:buFont typeface="Arial" panose="020B0604020202020204" pitchFamily="34" charset="0"/>
        <a:buChar char="•"/>
        <a:defRPr sz="1800" kern="1200">
          <a:solidFill>
            <a:schemeClr val="tx1"/>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7AD8C37-47D8-BDF6-86BC-445C212C6DFB}"/>
            </a:ext>
          </a:extLst>
        </p:cNvPr>
        <p:cNvGrpSpPr/>
        <p:nvPr/>
      </p:nvGrpSpPr>
      <p:grpSpPr>
        <a:xfrm>
          <a:off x="0" y="0"/>
          <a:ext cx="0" cy="0"/>
          <a:chOff x="0" y="0"/>
          <a:chExt cx="0" cy="0"/>
        </a:xfrm>
      </p:grpSpPr>
      <p:pic>
        <p:nvPicPr>
          <p:cNvPr id="17" name="Media 0">
            <a:hlinkClick r:id="" action="ppaction://media"/>
            <a:extLst>
              <a:ext uri="{FF2B5EF4-FFF2-40B4-BE49-F238E27FC236}">
                <a16:creationId xmlns:a16="http://schemas.microsoft.com/office/drawing/2014/main" id="{B31183E7-1F1A-2A76-20BF-AA05FF6E1E97}"/>
              </a:ext>
            </a:extLst>
          </p:cNvPr>
          <p:cNvPicPr>
            <a:picLocks noChangeAspect="1"/>
          </p:cNvPicPr>
          <p:nvPr/>
        </p:nvPicPr>
        <p:blipFill>
          <a:blip r:embed="rId2">
            <a:alphaModFix amt="50000"/>
          </a:blip>
          <a:stretch>
            <a:fillRect/>
          </a:stretch>
        </p:blipFill>
        <p:spPr>
          <a:xfrm>
            <a:off x="6096000" y="831011"/>
            <a:ext cx="7191555" cy="7191555"/>
          </a:xfrm>
          <a:prstGeom prst="rect">
            <a:avLst/>
          </a:prstGeom>
        </p:spPr>
      </p:pic>
      <p:sp>
        <p:nvSpPr>
          <p:cNvPr id="2" name="Title 1">
            <a:extLst>
              <a:ext uri="{FF2B5EF4-FFF2-40B4-BE49-F238E27FC236}">
                <a16:creationId xmlns:a16="http://schemas.microsoft.com/office/drawing/2014/main" id="{030E05B2-CE66-286F-D26B-82EB592ADE9D}"/>
              </a:ext>
            </a:extLst>
          </p:cNvPr>
          <p:cNvSpPr>
            <a:spLocks noGrp="1"/>
          </p:cNvSpPr>
          <p:nvPr>
            <p:ph type="ctrTitle"/>
          </p:nvPr>
        </p:nvSpPr>
        <p:spPr/>
        <p:txBody>
          <a:bodyPr>
            <a:normAutofit fontScale="90000"/>
          </a:bodyPr>
          <a:lstStyle/>
          <a:p>
            <a:r>
              <a:rPr lang="en-US" dirty="0"/>
              <a:t>Addressing the totality of Relationships: Northern Ireland Path to Peace</a:t>
            </a:r>
          </a:p>
        </p:txBody>
      </p:sp>
      <p:sp>
        <p:nvSpPr>
          <p:cNvPr id="3" name="Subtitle 2">
            <a:extLst>
              <a:ext uri="{FF2B5EF4-FFF2-40B4-BE49-F238E27FC236}">
                <a16:creationId xmlns:a16="http://schemas.microsoft.com/office/drawing/2014/main" id="{4BE8D8BA-70B3-7611-1595-51F8CEB40F5A}"/>
              </a:ext>
            </a:extLst>
          </p:cNvPr>
          <p:cNvSpPr>
            <a:spLocks noGrp="1"/>
          </p:cNvSpPr>
          <p:nvPr>
            <p:ph type="subTitle" idx="1"/>
          </p:nvPr>
        </p:nvSpPr>
        <p:spPr/>
        <p:txBody>
          <a:bodyPr>
            <a:normAutofit fontScale="85000" lnSpcReduction="10000"/>
          </a:bodyPr>
          <a:lstStyle/>
          <a:p>
            <a:r>
              <a:rPr lang="en-US" dirty="0"/>
              <a:t>How redesigning the process around three key relationships transformed the conflict into lasting institutions</a:t>
            </a:r>
          </a:p>
        </p:txBody>
      </p:sp>
      <p:sp>
        <p:nvSpPr>
          <p:cNvPr id="16" name="Content Placeholder 15">
            <a:extLst>
              <a:ext uri="{FF2B5EF4-FFF2-40B4-BE49-F238E27FC236}">
                <a16:creationId xmlns:a16="http://schemas.microsoft.com/office/drawing/2014/main" id="{EB6F2698-CE18-A46E-A799-938912F97377}"/>
              </a:ext>
            </a:extLst>
          </p:cNvPr>
          <p:cNvSpPr>
            <a:spLocks noGrp="1"/>
          </p:cNvSpPr>
          <p:nvPr>
            <p:ph idx="10"/>
          </p:nvPr>
        </p:nvSpPr>
        <p:spPr/>
        <p:txBody>
          <a:bodyPr/>
          <a:lstStyle/>
          <a:p>
            <a:endParaRPr lang="en-US"/>
          </a:p>
        </p:txBody>
      </p:sp>
    </p:spTree>
    <p:extLst>
      <p:ext uri="{BB962C8B-B14F-4D97-AF65-F5344CB8AC3E}">
        <p14:creationId xmlns:p14="http://schemas.microsoft.com/office/powerpoint/2010/main" val="199583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Placeholder 4">
            <a:extLst>
              <a:ext uri="{FF2B5EF4-FFF2-40B4-BE49-F238E27FC236}">
                <a16:creationId xmlns:a16="http://schemas.microsoft.com/office/drawing/2014/main" id="{184DB6FB-16B3-5032-C74C-2F3E83A43819}"/>
              </a:ext>
            </a:extLst>
          </p:cNvPr>
          <p:cNvPicPr>
            <a:picLocks noGrp="1" noChangeAspect="1"/>
          </p:cNvPicPr>
          <p:nvPr>
            <p:ph type="pic" idx="1"/>
          </p:nvPr>
        </p:nvPicPr>
        <p:blipFill>
          <a:blip r:embed="rId2"/>
          <a:srcRect l="383" r="383"/>
          <a:stretch/>
        </p:blipFill>
        <p:spPr>
          <a:xfrm>
            <a:off x="-110344" y="762000"/>
            <a:ext cx="4994740" cy="6285186"/>
          </a:xfrm>
        </p:spPr>
      </p:pic>
      <p:sp>
        <p:nvSpPr>
          <p:cNvPr id="3" name="Text Placeholder 2">
            <a:extLst>
              <a:ext uri="{FF2B5EF4-FFF2-40B4-BE49-F238E27FC236}">
                <a16:creationId xmlns:a16="http://schemas.microsoft.com/office/drawing/2014/main" id="{A563F35C-D4B9-AFE7-BC08-4AA6867DB8CD}"/>
              </a:ext>
            </a:extLst>
          </p:cNvPr>
          <p:cNvSpPr>
            <a:spLocks noGrp="1"/>
          </p:cNvSpPr>
          <p:nvPr>
            <p:ph type="body" sz="half" idx="2"/>
          </p:nvPr>
        </p:nvSpPr>
        <p:spPr>
          <a:xfrm>
            <a:off x="5155325" y="3105806"/>
            <a:ext cx="6655663" cy="2990194"/>
          </a:xfrm>
        </p:spPr>
        <p:txBody>
          <a:bodyPr/>
          <a:lstStyle/>
          <a:p>
            <a:r>
              <a:rPr lang="en-US" dirty="0"/>
              <a:t>Decades of violence and mistrust reflected the depth and complexity of division in Northern Ireland. Early peace efforts failed. It was only when the process was redesigned to include all actors, to address all issues and all sets of relationships agreement was possible.</a:t>
            </a:r>
          </a:p>
        </p:txBody>
      </p:sp>
    </p:spTree>
    <p:extLst>
      <p:ext uri="{BB962C8B-B14F-4D97-AF65-F5344CB8AC3E}">
        <p14:creationId xmlns:p14="http://schemas.microsoft.com/office/powerpoint/2010/main" val="37375024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diagram of a religious structure&#10;&#10;AI-generated content may be incorrect.">
            <a:extLst>
              <a:ext uri="{FF2B5EF4-FFF2-40B4-BE49-F238E27FC236}">
                <a16:creationId xmlns:a16="http://schemas.microsoft.com/office/drawing/2014/main" id="{CF56667F-9F25-4836-3D4B-71C66576154F}"/>
              </a:ext>
            </a:extLst>
          </p:cNvPr>
          <p:cNvPicPr>
            <a:picLocks noGrp="1" noChangeAspect="1"/>
          </p:cNvPicPr>
          <p:nvPr>
            <p:ph type="pic" idx="1"/>
          </p:nvPr>
        </p:nvPicPr>
        <p:blipFill>
          <a:blip r:embed="rId2">
            <a:clrChange>
              <a:clrFrom>
                <a:srgbClr val="136732"/>
              </a:clrFrom>
              <a:clrTo>
                <a:srgbClr val="136732">
                  <a:alpha val="0"/>
                </a:srgbClr>
              </a:clrTo>
            </a:clrChange>
          </a:blip>
          <a:srcRect l="-648" t="-34685" b="-35331"/>
          <a:stretch>
            <a:fillRect/>
          </a:stretch>
        </p:blipFill>
        <p:spPr>
          <a:xfrm>
            <a:off x="381000" y="962526"/>
            <a:ext cx="4774337" cy="5133474"/>
          </a:xfrm>
        </p:spPr>
      </p:pic>
      <p:sp>
        <p:nvSpPr>
          <p:cNvPr id="3" name="Text Placeholder 2">
            <a:extLst>
              <a:ext uri="{FF2B5EF4-FFF2-40B4-BE49-F238E27FC236}">
                <a16:creationId xmlns:a16="http://schemas.microsoft.com/office/drawing/2014/main" id="{6D1EF29F-ECE5-2BB4-B276-27799BECD93B}"/>
              </a:ext>
            </a:extLst>
          </p:cNvPr>
          <p:cNvSpPr>
            <a:spLocks noGrp="1"/>
          </p:cNvSpPr>
          <p:nvPr>
            <p:ph type="body" sz="half" idx="2"/>
          </p:nvPr>
        </p:nvSpPr>
        <p:spPr/>
        <p:txBody>
          <a:bodyPr/>
          <a:lstStyle/>
          <a:p>
            <a:r>
              <a:rPr lang="en-US" dirty="0"/>
              <a:t>From the outside, the conflict may have looked like a territorial dispute. But at its core, it was about three deeply contested relationships: within Northern Ireland, across the island, and between Ireland and Britain.</a:t>
            </a:r>
          </a:p>
          <a:p>
            <a:endParaRPr lang="en-US" dirty="0"/>
          </a:p>
        </p:txBody>
      </p:sp>
      <p:sp>
        <p:nvSpPr>
          <p:cNvPr id="4" name="Title 3">
            <a:extLst>
              <a:ext uri="{FF2B5EF4-FFF2-40B4-BE49-F238E27FC236}">
                <a16:creationId xmlns:a16="http://schemas.microsoft.com/office/drawing/2014/main" id="{4DA6306B-AC69-A266-8A60-EB9AC8159F40}"/>
              </a:ext>
            </a:extLst>
          </p:cNvPr>
          <p:cNvSpPr>
            <a:spLocks noGrp="1"/>
          </p:cNvSpPr>
          <p:nvPr>
            <p:ph type="title"/>
          </p:nvPr>
        </p:nvSpPr>
        <p:spPr/>
        <p:txBody>
          <a:bodyPr/>
          <a:lstStyle/>
          <a:p>
            <a:r>
              <a:rPr lang="en-US" dirty="0"/>
              <a:t>A Conflict of Relationships</a:t>
            </a:r>
          </a:p>
        </p:txBody>
      </p:sp>
    </p:spTree>
    <p:extLst>
      <p:ext uri="{BB962C8B-B14F-4D97-AF65-F5344CB8AC3E}">
        <p14:creationId xmlns:p14="http://schemas.microsoft.com/office/powerpoint/2010/main" val="1098932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FD2FE8-89A9-DFC1-0A22-555CEE4568B2}"/>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C7EDD75F-B8D3-3AD8-291E-E15CCED49C09}"/>
              </a:ext>
            </a:extLst>
          </p:cNvPr>
          <p:cNvPicPr>
            <a:picLocks noGrp="1" noChangeAspect="1"/>
          </p:cNvPicPr>
          <p:nvPr>
            <p:ph type="pic" idx="1"/>
          </p:nvPr>
        </p:nvPicPr>
        <p:blipFill>
          <a:blip r:embed="rId2">
            <a:clrChange>
              <a:clrFrom>
                <a:srgbClr val="E6E6E6"/>
              </a:clrFrom>
              <a:clrTo>
                <a:srgbClr val="E6E6E6">
                  <a:alpha val="0"/>
                </a:srgbClr>
              </a:clrTo>
            </a:clrChange>
          </a:blip>
          <a:srcRect l="-1130" t="-46889" r="-1497" b="-20747"/>
          <a:stretch>
            <a:fillRect/>
          </a:stretch>
        </p:blipFill>
        <p:spPr>
          <a:xfrm>
            <a:off x="381000" y="938213"/>
            <a:ext cx="4773613" cy="5157787"/>
          </a:xfrm>
        </p:spPr>
      </p:pic>
      <p:sp>
        <p:nvSpPr>
          <p:cNvPr id="3" name="Text Placeholder 2">
            <a:extLst>
              <a:ext uri="{FF2B5EF4-FFF2-40B4-BE49-F238E27FC236}">
                <a16:creationId xmlns:a16="http://schemas.microsoft.com/office/drawing/2014/main" id="{1B9A157D-C524-EE79-8693-632C81E31BB2}"/>
              </a:ext>
            </a:extLst>
          </p:cNvPr>
          <p:cNvSpPr>
            <a:spLocks noGrp="1"/>
          </p:cNvSpPr>
          <p:nvPr>
            <p:ph type="body" sz="half" idx="2"/>
          </p:nvPr>
        </p:nvSpPr>
        <p:spPr>
          <a:xfrm>
            <a:off x="5155337" y="3429000"/>
            <a:ext cx="6655663" cy="2667000"/>
          </a:xfrm>
        </p:spPr>
        <p:txBody>
          <a:bodyPr/>
          <a:lstStyle/>
          <a:p>
            <a:r>
              <a:rPr lang="en-US" dirty="0"/>
              <a:t>Each of these relationships became a strand in the negotiations.</a:t>
            </a:r>
          </a:p>
          <a:p>
            <a:r>
              <a:rPr lang="en-US" dirty="0"/>
              <a:t>The talks were structured to reflect this complexity.</a:t>
            </a:r>
          </a:p>
        </p:txBody>
      </p:sp>
      <p:sp>
        <p:nvSpPr>
          <p:cNvPr id="4" name="Title 3">
            <a:extLst>
              <a:ext uri="{FF2B5EF4-FFF2-40B4-BE49-F238E27FC236}">
                <a16:creationId xmlns:a16="http://schemas.microsoft.com/office/drawing/2014/main" id="{92A499D8-6205-53BE-2BE1-EE6E99076AC2}"/>
              </a:ext>
            </a:extLst>
          </p:cNvPr>
          <p:cNvSpPr>
            <a:spLocks noGrp="1"/>
          </p:cNvSpPr>
          <p:nvPr>
            <p:ph type="title"/>
          </p:nvPr>
        </p:nvSpPr>
        <p:spPr>
          <a:xfrm>
            <a:off x="5155337" y="1984328"/>
            <a:ext cx="6655663" cy="1325563"/>
          </a:xfrm>
        </p:spPr>
        <p:txBody>
          <a:bodyPr/>
          <a:lstStyle/>
          <a:p>
            <a:r>
              <a:rPr lang="en-US" dirty="0"/>
              <a:t>The Three Strands</a:t>
            </a:r>
          </a:p>
        </p:txBody>
      </p:sp>
    </p:spTree>
    <p:extLst>
      <p:ext uri="{BB962C8B-B14F-4D97-AF65-F5344CB8AC3E}">
        <p14:creationId xmlns:p14="http://schemas.microsoft.com/office/powerpoint/2010/main" val="193660317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7D5C95-7DEF-1109-4AA2-83F7CFDD707B}"/>
            </a:ext>
          </a:extLst>
        </p:cNvPr>
        <p:cNvGrpSpPr/>
        <p:nvPr/>
      </p:nvGrpSpPr>
      <p:grpSpPr>
        <a:xfrm>
          <a:off x="0" y="0"/>
          <a:ext cx="0" cy="0"/>
          <a:chOff x="0" y="0"/>
          <a:chExt cx="0" cy="0"/>
        </a:xfrm>
      </p:grpSpPr>
      <p:pic>
        <p:nvPicPr>
          <p:cNvPr id="6" name="Picture Placeholder 5">
            <a:extLst>
              <a:ext uri="{FF2B5EF4-FFF2-40B4-BE49-F238E27FC236}">
                <a16:creationId xmlns:a16="http://schemas.microsoft.com/office/drawing/2014/main" id="{BC3B8DB8-8AE4-6A71-8652-3B3F5622A55B}"/>
              </a:ext>
            </a:extLst>
          </p:cNvPr>
          <p:cNvPicPr>
            <a:picLocks noGrp="1" noChangeAspect="1"/>
          </p:cNvPicPr>
          <p:nvPr>
            <p:ph type="pic" idx="1"/>
          </p:nvPr>
        </p:nvPicPr>
        <p:blipFill>
          <a:blip r:embed="rId2">
            <a:clrChange>
              <a:clrFrom>
                <a:srgbClr val="E6E6E6"/>
              </a:clrFrom>
              <a:clrTo>
                <a:srgbClr val="E6E6E6">
                  <a:alpha val="0"/>
                </a:srgbClr>
              </a:clrTo>
            </a:clrChange>
          </a:blip>
          <a:srcRect l="-204" t="-33690" r="-1484" b="-32411"/>
          <a:stretch>
            <a:fillRect/>
          </a:stretch>
        </p:blipFill>
        <p:spPr>
          <a:xfrm>
            <a:off x="381000" y="1026319"/>
            <a:ext cx="4773613" cy="5157787"/>
          </a:xfrm>
        </p:spPr>
      </p:pic>
      <p:sp>
        <p:nvSpPr>
          <p:cNvPr id="3" name="Text Placeholder 2">
            <a:extLst>
              <a:ext uri="{FF2B5EF4-FFF2-40B4-BE49-F238E27FC236}">
                <a16:creationId xmlns:a16="http://schemas.microsoft.com/office/drawing/2014/main" id="{B25F4B2D-7F77-92C0-27E6-F2F6EA6CABAC}"/>
              </a:ext>
            </a:extLst>
          </p:cNvPr>
          <p:cNvSpPr>
            <a:spLocks noGrp="1"/>
          </p:cNvSpPr>
          <p:nvPr>
            <p:ph type="body" sz="half" idx="2"/>
          </p:nvPr>
        </p:nvSpPr>
        <p:spPr>
          <a:xfrm>
            <a:off x="5331125" y="3429000"/>
            <a:ext cx="6479875" cy="2667000"/>
          </a:xfrm>
        </p:spPr>
        <p:txBody>
          <a:bodyPr/>
          <a:lstStyle/>
          <a:p>
            <a:r>
              <a:rPr lang="en-US" dirty="0"/>
              <a:t>The Agreement created institutions under each of the three strands—each designed to support and repair the relationships at the heart of the conflict. </a:t>
            </a:r>
          </a:p>
        </p:txBody>
      </p:sp>
      <p:sp>
        <p:nvSpPr>
          <p:cNvPr id="4" name="Title 3">
            <a:extLst>
              <a:ext uri="{FF2B5EF4-FFF2-40B4-BE49-F238E27FC236}">
                <a16:creationId xmlns:a16="http://schemas.microsoft.com/office/drawing/2014/main" id="{11EFDE5B-8285-F04A-DF1A-76EEEE520D2B}"/>
              </a:ext>
            </a:extLst>
          </p:cNvPr>
          <p:cNvSpPr>
            <a:spLocks noGrp="1"/>
          </p:cNvSpPr>
          <p:nvPr>
            <p:ph type="title"/>
          </p:nvPr>
        </p:nvSpPr>
        <p:spPr>
          <a:xfrm>
            <a:off x="5331125" y="1984328"/>
            <a:ext cx="6479875" cy="1325563"/>
          </a:xfrm>
        </p:spPr>
        <p:txBody>
          <a:bodyPr/>
          <a:lstStyle/>
          <a:p>
            <a:r>
              <a:rPr lang="en-US" dirty="0"/>
              <a:t>Living Architecture:</a:t>
            </a:r>
            <a:br>
              <a:rPr lang="en-US" dirty="0"/>
            </a:br>
            <a:r>
              <a:rPr lang="en-US" dirty="0"/>
              <a:t>Resilient Institutions</a:t>
            </a:r>
          </a:p>
        </p:txBody>
      </p:sp>
    </p:spTree>
    <p:extLst>
      <p:ext uri="{BB962C8B-B14F-4D97-AF65-F5344CB8AC3E}">
        <p14:creationId xmlns:p14="http://schemas.microsoft.com/office/powerpoint/2010/main" val="216091002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 name="Picture Placeholder 26" descr="A timeline with green dots and numbers&#10;&#10;AI-generated content may be incorrect.">
            <a:extLst>
              <a:ext uri="{FF2B5EF4-FFF2-40B4-BE49-F238E27FC236}">
                <a16:creationId xmlns:a16="http://schemas.microsoft.com/office/drawing/2014/main" id="{D55F8691-B7E4-6B5B-3BB1-E813E6AAA834}"/>
              </a:ext>
            </a:extLst>
          </p:cNvPr>
          <p:cNvPicPr>
            <a:picLocks noGrp="1" noChangeAspect="1"/>
          </p:cNvPicPr>
          <p:nvPr>
            <p:ph type="pic" idx="1"/>
          </p:nvPr>
        </p:nvPicPr>
        <p:blipFill>
          <a:blip r:embed="rId2">
            <a:clrChange>
              <a:clrFrom>
                <a:srgbClr val="E6E6E6"/>
              </a:clrFrom>
              <a:clrTo>
                <a:srgbClr val="E6E6E6">
                  <a:alpha val="0"/>
                </a:srgbClr>
              </a:clrTo>
            </a:clrChange>
          </a:blip>
          <a:srcRect l="6371" t="4147" r="2620" b="-5020"/>
          <a:stretch>
            <a:fillRect/>
          </a:stretch>
        </p:blipFill>
        <p:spPr>
          <a:xfrm>
            <a:off x="0" y="2524538"/>
            <a:ext cx="12192000" cy="4333462"/>
          </a:xfrm>
        </p:spPr>
      </p:pic>
      <p:sp>
        <p:nvSpPr>
          <p:cNvPr id="25" name="Text Placeholder 24">
            <a:extLst>
              <a:ext uri="{FF2B5EF4-FFF2-40B4-BE49-F238E27FC236}">
                <a16:creationId xmlns:a16="http://schemas.microsoft.com/office/drawing/2014/main" id="{45D4F06D-D6FB-EEC8-C602-89625ADEB0DA}"/>
              </a:ext>
            </a:extLst>
          </p:cNvPr>
          <p:cNvSpPr>
            <a:spLocks noGrp="1"/>
          </p:cNvSpPr>
          <p:nvPr>
            <p:ph type="body" sz="half" idx="2"/>
          </p:nvPr>
        </p:nvSpPr>
        <p:spPr/>
        <p:txBody>
          <a:bodyPr>
            <a:normAutofit fontScale="92500" lnSpcReduction="10000"/>
          </a:bodyPr>
          <a:lstStyle/>
          <a:p>
            <a:r>
              <a:rPr lang="en-US" dirty="0"/>
              <a:t>The Agreement was the product of successive approximations. Each new process built on the lessons of the one before. </a:t>
            </a:r>
          </a:p>
          <a:p>
            <a:endParaRPr lang="en-US" dirty="0"/>
          </a:p>
        </p:txBody>
      </p:sp>
      <p:sp>
        <p:nvSpPr>
          <p:cNvPr id="23" name="Title 22">
            <a:extLst>
              <a:ext uri="{FF2B5EF4-FFF2-40B4-BE49-F238E27FC236}">
                <a16:creationId xmlns:a16="http://schemas.microsoft.com/office/drawing/2014/main" id="{DEFE1BB4-C6FF-26C3-BF7E-005BCBCEE84D}"/>
              </a:ext>
            </a:extLst>
          </p:cNvPr>
          <p:cNvSpPr>
            <a:spLocks noGrp="1"/>
          </p:cNvSpPr>
          <p:nvPr>
            <p:ph type="title"/>
          </p:nvPr>
        </p:nvSpPr>
        <p:spPr/>
        <p:txBody>
          <a:bodyPr>
            <a:normAutofit fontScale="90000"/>
          </a:bodyPr>
          <a:lstStyle/>
          <a:p>
            <a:r>
              <a:rPr lang="en-US" dirty="0"/>
              <a:t>Timeline: From Deadlock to Agreement</a:t>
            </a:r>
            <a:br>
              <a:rPr lang="en-US" dirty="0"/>
            </a:br>
            <a:endParaRPr lang="en-US" dirty="0"/>
          </a:p>
        </p:txBody>
      </p:sp>
    </p:spTree>
    <p:extLst>
      <p:ext uri="{BB962C8B-B14F-4D97-AF65-F5344CB8AC3E}">
        <p14:creationId xmlns:p14="http://schemas.microsoft.com/office/powerpoint/2010/main" val="31717797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Picture Placeholder 9">
            <a:extLst>
              <a:ext uri="{FF2B5EF4-FFF2-40B4-BE49-F238E27FC236}">
                <a16:creationId xmlns:a16="http://schemas.microsoft.com/office/drawing/2014/main" id="{6B7A9D44-C027-CDE8-D728-501DD53C5287}"/>
              </a:ext>
            </a:extLst>
          </p:cNvPr>
          <p:cNvSpPr>
            <a:spLocks noGrp="1"/>
          </p:cNvSpPr>
          <p:nvPr>
            <p:ph type="pic" idx="1"/>
          </p:nvPr>
        </p:nvSpPr>
        <p:spPr/>
        <p:txBody>
          <a:bodyPr/>
          <a:lstStyle/>
          <a:p>
            <a:endParaRPr lang="en-US"/>
          </a:p>
        </p:txBody>
      </p:sp>
      <p:sp>
        <p:nvSpPr>
          <p:cNvPr id="6" name="Text Placeholder 5">
            <a:extLst>
              <a:ext uri="{FF2B5EF4-FFF2-40B4-BE49-F238E27FC236}">
                <a16:creationId xmlns:a16="http://schemas.microsoft.com/office/drawing/2014/main" id="{33A7AF11-87A8-9003-0D15-5F57A39CCFB3}"/>
              </a:ext>
            </a:extLst>
          </p:cNvPr>
          <p:cNvSpPr>
            <a:spLocks noGrp="1"/>
          </p:cNvSpPr>
          <p:nvPr>
            <p:ph type="body" sz="half" idx="2"/>
          </p:nvPr>
        </p:nvSpPr>
        <p:spPr>
          <a:xfrm>
            <a:off x="5155325" y="3105806"/>
            <a:ext cx="6655663" cy="2990194"/>
          </a:xfrm>
        </p:spPr>
        <p:txBody>
          <a:bodyPr>
            <a:normAutofit fontScale="92500" lnSpcReduction="20000"/>
          </a:bodyPr>
          <a:lstStyle/>
          <a:p>
            <a:r>
              <a:rPr lang="en-US" dirty="0"/>
              <a:t>More than 25 years later, the Good Friday Agreement remains a robust and resilient construct. </a:t>
            </a:r>
          </a:p>
          <a:p>
            <a:r>
              <a:rPr lang="en-US" dirty="0"/>
              <a:t>It is the story of a process that has found a way to endure and prevail.  The robustness built into the structures and DNA of the process—including post-agreement—has enabled it to absorb the shocks, setbacks, problems, and pauses that have inevitably occurred.</a:t>
            </a:r>
          </a:p>
        </p:txBody>
      </p:sp>
      <p:pic>
        <p:nvPicPr>
          <p:cNvPr id="7" name="Media 0">
            <a:hlinkClick r:id="" action="ppaction://media"/>
            <a:extLst>
              <a:ext uri="{FF2B5EF4-FFF2-40B4-BE49-F238E27FC236}">
                <a16:creationId xmlns:a16="http://schemas.microsoft.com/office/drawing/2014/main" id="{F6733E20-B08B-30CB-A93E-2F9400CCCF27}"/>
              </a:ext>
            </a:extLst>
          </p:cNvPr>
          <p:cNvPicPr>
            <a:picLocks noChangeAspect="1"/>
          </p:cNvPicPr>
          <p:nvPr/>
        </p:nvPicPr>
        <p:blipFill>
          <a:blip r:embed="rId2"/>
          <a:stretch>
            <a:fillRect/>
          </a:stretch>
        </p:blipFill>
        <p:spPr>
          <a:xfrm>
            <a:off x="-2307159" y="831011"/>
            <a:ext cx="7191555" cy="7191555"/>
          </a:xfrm>
          <a:prstGeom prst="rect">
            <a:avLst/>
          </a:prstGeom>
        </p:spPr>
      </p:pic>
    </p:spTree>
    <p:extLst>
      <p:ext uri="{BB962C8B-B14F-4D97-AF65-F5344CB8AC3E}">
        <p14:creationId xmlns:p14="http://schemas.microsoft.com/office/powerpoint/2010/main" val="1137023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65140051"/>
      </p:ext>
    </p:extLst>
  </p:cSld>
  <p:clrMapOvr>
    <a:masterClrMapping/>
  </p:clrMapOvr>
</p:sld>
</file>

<file path=ppt/theme/theme1.xml><?xml version="1.0" encoding="utf-8"?>
<a:theme xmlns:a="http://schemas.openxmlformats.org/drawingml/2006/main" name="Office Theme">
  <a:themeElements>
    <a:clrScheme name="CDF - Shared Knowledge">
      <a:dk1>
        <a:srgbClr val="136631"/>
      </a:dk1>
      <a:lt1>
        <a:srgbClr val="E3E3E3"/>
      </a:lt1>
      <a:dk2>
        <a:srgbClr val="136631"/>
      </a:dk2>
      <a:lt2>
        <a:srgbClr val="E3E3E3"/>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1_Office Theme">
  <a:themeElements>
    <a:clrScheme name="CDF - Shared Knowledge">
      <a:dk1>
        <a:srgbClr val="136631"/>
      </a:dk1>
      <a:lt1>
        <a:srgbClr val="E3E3E3"/>
      </a:lt1>
      <a:dk2>
        <a:srgbClr val="136631"/>
      </a:dk2>
      <a:lt2>
        <a:srgbClr val="E3E3E3"/>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120</TotalTime>
  <Words>268</Words>
  <Application>Microsoft Macintosh PowerPoint</Application>
  <PresentationFormat>Widescreen</PresentationFormat>
  <Paragraphs>14</Paragraphs>
  <Slides>8</Slides>
  <Notes>0</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8</vt:i4>
      </vt:variant>
    </vt:vector>
  </HeadingPairs>
  <TitlesOfParts>
    <vt:vector size="14" baseType="lpstr">
      <vt:lpstr>Arial</vt:lpstr>
      <vt:lpstr>Open Sans</vt:lpstr>
      <vt:lpstr>Open Sans Extrabold</vt:lpstr>
      <vt:lpstr>Open Sans Medium</vt:lpstr>
      <vt:lpstr>Office Theme</vt:lpstr>
      <vt:lpstr>1_Office Theme</vt:lpstr>
      <vt:lpstr>Addressing the totality of Relationships: Northern Ireland Path to Peace</vt:lpstr>
      <vt:lpstr>PowerPoint Presentation</vt:lpstr>
      <vt:lpstr>A Conflict of Relationships</vt:lpstr>
      <vt:lpstr>The Three Strands</vt:lpstr>
      <vt:lpstr>Living Architecture: Resilient Institutions</vt:lpstr>
      <vt:lpstr>Timeline: From Deadlock to Agreement </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Bertolotti, Giulio (The Visual Agency)</dc:creator>
  <cp:lastModifiedBy>Bertolotti, Giulio (The Visual Agency)</cp:lastModifiedBy>
  <cp:revision>4</cp:revision>
  <dcterms:created xsi:type="dcterms:W3CDTF">2025-07-24T08:40:02Z</dcterms:created>
  <dcterms:modified xsi:type="dcterms:W3CDTF">2025-07-24T10:40:20Z</dcterms:modified>
</cp:coreProperties>
</file>